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72" r:id="rId5"/>
    <p:sldId id="264" r:id="rId6"/>
    <p:sldId id="2586" r:id="rId7"/>
    <p:sldId id="2592" r:id="rId8"/>
    <p:sldId id="269" r:id="rId9"/>
    <p:sldId id="2587" r:id="rId10"/>
    <p:sldId id="258" r:id="rId11"/>
    <p:sldId id="263" r:id="rId12"/>
    <p:sldId id="571" r:id="rId13"/>
    <p:sldId id="2576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6"/>
    <a:srgbClr val="D482D4"/>
    <a:srgbClr val="742575"/>
    <a:srgbClr val="8D2C85"/>
    <a:srgbClr val="953395"/>
    <a:srgbClr val="322944"/>
    <a:srgbClr val="FFFFFF"/>
    <a:srgbClr val="009999"/>
    <a:srgbClr val="F8F8F8"/>
    <a:srgbClr val="5E71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693D3-FED4-45AC-ABCA-50F84360218B}" type="datetimeFigureOut">
              <a:rPr lang="es-CO" smtClean="0"/>
              <a:t>20/02/2025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30542-D5C0-43EE-93EA-971FF8A00B05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2285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22EDB00-6B14-790F-60B8-B8847DD3BE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14530" y="3994485"/>
            <a:ext cx="5639219" cy="465220"/>
          </a:xfrm>
        </p:spPr>
        <p:txBody>
          <a:bodyPr>
            <a:normAutofit/>
          </a:bodyPr>
          <a:lstStyle>
            <a:lvl1pPr marL="0" indent="0" algn="just">
              <a:buNone/>
              <a:defRPr sz="2800" b="1" cap="none" baseline="0">
                <a:solidFill>
                  <a:srgbClr val="95339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Nombre y apellidos</a:t>
            </a:r>
            <a:endParaRPr lang="es-CO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EC5D051E-973C-CBAF-C279-B1A0973E1C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14950" y="4507083"/>
            <a:ext cx="5638800" cy="81915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Título conferencia</a:t>
            </a:r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D2D77BF-898D-F3B3-B322-BE7D7CB16537}"/>
              </a:ext>
            </a:extLst>
          </p:cNvPr>
          <p:cNvSpPr txBox="1"/>
          <p:nvPr userDrawn="1"/>
        </p:nvSpPr>
        <p:spPr>
          <a:xfrm>
            <a:off x="5233871" y="795013"/>
            <a:ext cx="67739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322944"/>
                </a:solidFill>
              </a:rPr>
              <a:t>Global Power Platform Bootcamp 2025</a:t>
            </a:r>
          </a:p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953395"/>
                </a:solidFill>
              </a:rPr>
              <a:t>Cali – </a:t>
            </a:r>
            <a:r>
              <a:rPr lang="es-ES" sz="4400" b="1" dirty="0">
                <a:solidFill>
                  <a:srgbClr val="8D2C85"/>
                </a:solidFill>
              </a:rPr>
              <a:t>Colombia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F90B321-223C-BEC8-C146-66B8A0045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005" y1="48511" x2="45005" y2="48511"/>
                        <a14:backgroundMark x1="45490" y1="48862" x2="45490" y2="48862"/>
                        <a14:backgroundMark x1="38603" y1="58494" x2="38603" y2="58494"/>
                      </a14:backgroundRemoval>
                    </a14:imgEffect>
                  </a14:imgLayer>
                </a14:imgProps>
              </a:ext>
            </a:extLst>
          </a:blip>
          <a:srcRect l="28872" t="34173" r="45838" b="25425"/>
          <a:stretch/>
        </p:blipFill>
        <p:spPr>
          <a:xfrm>
            <a:off x="4427418" y="242257"/>
            <a:ext cx="1249487" cy="1105513"/>
          </a:xfrm>
          <a:prstGeom prst="rect">
            <a:avLst/>
          </a:prstGeom>
        </p:spPr>
      </p:pic>
      <p:pic>
        <p:nvPicPr>
          <p:cNvPr id="8" name="Graphic 6">
            <a:extLst>
              <a:ext uri="{FF2B5EF4-FFF2-40B4-BE49-F238E27FC236}">
                <a16:creationId xmlns:a16="http://schemas.microsoft.com/office/drawing/2014/main" id="{D08DDF61-A76E-7EBA-22E8-A00D63735A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8B19861-4EF2-D702-86B3-03C16923011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D8C430A-D218-4A67-2D13-984DD5258D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BF3B30F3-4ECB-E488-3A4E-555626FC17F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60D214F6-1D73-9AEF-6359-F0BFD752A863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726250B-6011-E979-C360-B8ABE25185FA}"/>
              </a:ext>
            </a:extLst>
          </p:cNvPr>
          <p:cNvGrpSpPr/>
          <p:nvPr userDrawn="1"/>
        </p:nvGrpSpPr>
        <p:grpSpPr>
          <a:xfrm>
            <a:off x="-1314067" y="-871221"/>
            <a:ext cx="6157239" cy="6833190"/>
            <a:chOff x="-1314067" y="-871221"/>
            <a:chExt cx="6157239" cy="6833190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D71211F1-FCC0-10F3-97AE-31B000AC2C2E}"/>
                </a:ext>
              </a:extLst>
            </p:cNvPr>
            <p:cNvGrpSpPr/>
            <p:nvPr userDrawn="1"/>
          </p:nvGrpSpPr>
          <p:grpSpPr>
            <a:xfrm>
              <a:off x="-1314067" y="-871221"/>
              <a:ext cx="6157239" cy="6833190"/>
              <a:chOff x="-1314067" y="-871221"/>
              <a:chExt cx="6157239" cy="6833190"/>
            </a:xfrm>
          </p:grpSpPr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44790864-0B45-7731-35ED-700E5F5A6E5F}"/>
                  </a:ext>
                </a:extLst>
              </p:cNvPr>
              <p:cNvGrpSpPr/>
              <p:nvPr userDrawn="1"/>
            </p:nvGrpSpPr>
            <p:grpSpPr>
              <a:xfrm>
                <a:off x="1946045" y="3032592"/>
                <a:ext cx="2880000" cy="2880000"/>
                <a:chOff x="1946045" y="3032592"/>
                <a:chExt cx="2880000" cy="2880000"/>
              </a:xfrm>
            </p:grpSpPr>
            <p:sp>
              <p:nvSpPr>
                <p:cNvPr id="15" name="Círculo: vacío 14">
                  <a:extLst>
                    <a:ext uri="{FF2B5EF4-FFF2-40B4-BE49-F238E27FC236}">
                      <a16:creationId xmlns:a16="http://schemas.microsoft.com/office/drawing/2014/main" id="{1173793B-9F95-2534-CBC0-A4E02800B10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1946045" y="3032592"/>
                  <a:ext cx="2880000" cy="2880000"/>
                </a:xfrm>
                <a:prstGeom prst="donut">
                  <a:avLst>
                    <a:gd name="adj" fmla="val 3109"/>
                  </a:avLst>
                </a:prstGeom>
                <a:solidFill>
                  <a:srgbClr val="D482D4"/>
                </a:solidFill>
                <a:ln>
                  <a:solidFill>
                    <a:srgbClr val="D482D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2D7C4DB7-F74A-B5F4-E00E-61D05F15EB7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2125209" y="3212592"/>
                  <a:ext cx="2520000" cy="2520000"/>
                </a:xfrm>
                <a:prstGeom prst="ellipse">
                  <a:avLst/>
                </a:prstGeom>
                <a:solidFill>
                  <a:srgbClr val="7327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1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Grupo 23">
                <a:extLst>
                  <a:ext uri="{FF2B5EF4-FFF2-40B4-BE49-F238E27FC236}">
                    <a16:creationId xmlns:a16="http://schemas.microsoft.com/office/drawing/2014/main" id="{0D32131C-5264-1FD4-2E0F-C7BB2736CF8A}"/>
                  </a:ext>
                </a:extLst>
              </p:cNvPr>
              <p:cNvGrpSpPr/>
              <p:nvPr userDrawn="1"/>
            </p:nvGrpSpPr>
            <p:grpSpPr>
              <a:xfrm>
                <a:off x="-1314067" y="-871221"/>
                <a:ext cx="6157239" cy="6833190"/>
                <a:chOff x="-1314067" y="-871221"/>
                <a:chExt cx="6157239" cy="6833190"/>
              </a:xfrm>
            </p:grpSpPr>
            <p:sp>
              <p:nvSpPr>
                <p:cNvPr id="14" name="Elipse 13">
                  <a:extLst>
                    <a:ext uri="{FF2B5EF4-FFF2-40B4-BE49-F238E27FC236}">
                      <a16:creationId xmlns:a16="http://schemas.microsoft.com/office/drawing/2014/main" id="{FC168ABD-D50E-5DB5-A317-E0042D35C369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-1314067" y="-871221"/>
                  <a:ext cx="5638801" cy="5638801"/>
                </a:xfrm>
                <a:prstGeom prst="ellipse">
                  <a:avLst/>
                </a:prstGeom>
                <a:solidFill>
                  <a:srgbClr val="732773"/>
                </a:solidFill>
                <a:ln w="76200">
                  <a:solidFill>
                    <a:srgbClr val="95339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4" name="Arco de bloque 3">
                  <a:extLst>
                    <a:ext uri="{FF2B5EF4-FFF2-40B4-BE49-F238E27FC236}">
                      <a16:creationId xmlns:a16="http://schemas.microsoft.com/office/drawing/2014/main" id="{D538EB75-0820-58A2-4B05-2545042F83A3}"/>
                    </a:ext>
                  </a:extLst>
                </p:cNvPr>
                <p:cNvSpPr/>
                <p:nvPr userDrawn="1"/>
              </p:nvSpPr>
              <p:spPr>
                <a:xfrm rot="18967608">
                  <a:off x="1960861" y="3021453"/>
                  <a:ext cx="2882311" cy="2940516"/>
                </a:xfrm>
                <a:prstGeom prst="blockArc">
                  <a:avLst>
                    <a:gd name="adj1" fmla="val 13112588"/>
                    <a:gd name="adj2" fmla="val 20318267"/>
                    <a:gd name="adj3" fmla="val 287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" name="Diagrama de flujo: conector 4">
              <a:extLst>
                <a:ext uri="{FF2B5EF4-FFF2-40B4-BE49-F238E27FC236}">
                  <a16:creationId xmlns:a16="http://schemas.microsoft.com/office/drawing/2014/main" id="{4B2848BE-2229-5561-A401-DB33FF964DAF}"/>
                </a:ext>
              </a:extLst>
            </p:cNvPr>
            <p:cNvSpPr/>
            <p:nvPr userDrawn="1"/>
          </p:nvSpPr>
          <p:spPr>
            <a:xfrm>
              <a:off x="376505" y="3877083"/>
              <a:ext cx="1260000" cy="126000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rgbClr val="D482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67A6129C-038B-26D7-14C0-C50A21ADADA6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416669" y="3900535"/>
            <a:ext cx="1188000" cy="1188000"/>
          </a:xfrm>
          <a:prstGeom prst="ellipse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CO" dirty="0"/>
              <a:t>Bandera</a:t>
            </a:r>
          </a:p>
        </p:txBody>
      </p:sp>
      <p:sp>
        <p:nvSpPr>
          <p:cNvPr id="28" name="Marcador de texto 19">
            <a:extLst>
              <a:ext uri="{FF2B5EF4-FFF2-40B4-BE49-F238E27FC236}">
                <a16:creationId xmlns:a16="http://schemas.microsoft.com/office/drawing/2014/main" id="{33F2AF21-E9B0-8E50-385C-DFB9C6391C8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34346" y="3334685"/>
            <a:ext cx="744318" cy="43306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s-CO" dirty="0"/>
              <a:t>País</a:t>
            </a:r>
          </a:p>
        </p:txBody>
      </p:sp>
      <p:sp>
        <p:nvSpPr>
          <p:cNvPr id="30" name="Arco de bloque 29">
            <a:extLst>
              <a:ext uri="{FF2B5EF4-FFF2-40B4-BE49-F238E27FC236}">
                <a16:creationId xmlns:a16="http://schemas.microsoft.com/office/drawing/2014/main" id="{8CBD0B38-8659-331B-6939-A26113C99371}"/>
              </a:ext>
            </a:extLst>
          </p:cNvPr>
          <p:cNvSpPr/>
          <p:nvPr userDrawn="1"/>
        </p:nvSpPr>
        <p:spPr>
          <a:xfrm rot="20681271">
            <a:off x="285683" y="3783243"/>
            <a:ext cx="1450230" cy="1437071"/>
          </a:xfrm>
          <a:prstGeom prst="blockArc">
            <a:avLst>
              <a:gd name="adj1" fmla="val 12012441"/>
              <a:gd name="adj2" fmla="val 1986272"/>
              <a:gd name="adj3" fmla="val 18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03B429F8-9E7C-FCBE-46DB-8C84595F1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780" t="-15352" r="-14151" b="-13578"/>
          <a:stretch/>
        </p:blipFill>
        <p:spPr>
          <a:xfrm>
            <a:off x="184168" y="556029"/>
            <a:ext cx="2642331" cy="2784301"/>
          </a:xfrm>
          <a:prstGeom prst="flowChartConnector">
            <a:avLst/>
          </a:prstGeom>
          <a:ln w="28575">
            <a:solidFill>
              <a:schemeClr val="bg1"/>
            </a:solidFill>
          </a:ln>
        </p:spPr>
      </p:pic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928D84E9-74D7-A2BC-D763-70FE1A5977E0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2215209" y="3302592"/>
            <a:ext cx="2340000" cy="23400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s-CO" dirty="0"/>
              <a:t>Foto conferencista</a:t>
            </a:r>
          </a:p>
        </p:txBody>
      </p:sp>
    </p:spTree>
    <p:extLst>
      <p:ext uri="{BB962C8B-B14F-4D97-AF65-F5344CB8AC3E}">
        <p14:creationId xmlns:p14="http://schemas.microsoft.com/office/powerpoint/2010/main" val="2863594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2F8F2-3DDF-E5A5-29C3-F0089FA56B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19363"/>
            <a:ext cx="10515600" cy="1819275"/>
          </a:xfrm>
        </p:spPr>
        <p:txBody>
          <a:bodyPr anchor="ctr">
            <a:normAutofit/>
          </a:bodyPr>
          <a:lstStyle>
            <a:lvl1pPr algn="ctr">
              <a:defRPr sz="5000" cap="none" baseline="0">
                <a:solidFill>
                  <a:srgbClr val="8D2C85"/>
                </a:solidFill>
              </a:defRPr>
            </a:lvl1pPr>
          </a:lstStyle>
          <a:p>
            <a:r>
              <a:rPr lang="es-ES" dirty="0"/>
              <a:t>Título de sección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E66FFC-A4F4-3502-DB24-F8AE329E1D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Notas del título de la sección (opcional)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622C21-0517-FD91-ABD5-E1C3236085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8" name="Graphic 8">
            <a:extLst>
              <a:ext uri="{FF2B5EF4-FFF2-40B4-BE49-F238E27FC236}">
                <a16:creationId xmlns:a16="http://schemas.microsoft.com/office/drawing/2014/main" id="{22880D1A-AF2C-BA89-F59B-E3BD4DC87E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DAE12D60-2FEB-C6E8-F398-7C94BD8675D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10" name="Graphic 12">
            <a:extLst>
              <a:ext uri="{FF2B5EF4-FFF2-40B4-BE49-F238E27FC236}">
                <a16:creationId xmlns:a16="http://schemas.microsoft.com/office/drawing/2014/main" id="{AD303E97-6EFE-5223-DA09-CCEA177222B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A294225F-0C25-190E-2729-A3FF8CB64EC6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75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tall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49850-5089-D3D8-A470-19E28E43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-1"/>
            <a:ext cx="11823032" cy="1116000"/>
          </a:xfrm>
        </p:spPr>
        <p:txBody>
          <a:bodyPr>
            <a:normAutofit/>
          </a:bodyPr>
          <a:lstStyle>
            <a:lvl1pPr>
              <a:defRPr sz="3000" cap="none" baseline="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205749-CEE3-B61D-52E2-2057C35CE8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505" y="1267326"/>
            <a:ext cx="11823032" cy="47159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4AE2309-48C5-57AB-5A6D-65A6DBE62FF5}"/>
              </a:ext>
            </a:extLst>
          </p:cNvPr>
          <p:cNvGrpSpPr/>
          <p:nvPr userDrawn="1"/>
        </p:nvGrpSpPr>
        <p:grpSpPr>
          <a:xfrm>
            <a:off x="292307" y="993662"/>
            <a:ext cx="5075751" cy="108000"/>
            <a:chOff x="349559" y="1201722"/>
            <a:chExt cx="5075751" cy="108000"/>
          </a:xfrm>
          <a:solidFill>
            <a:schemeClr val="tx2"/>
          </a:solidFill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CC193F4C-7BD1-905F-12CF-9522DE1B935F}"/>
                </a:ext>
              </a:extLst>
            </p:cNvPr>
            <p:cNvCxnSpPr>
              <a:cxnSpLocks/>
            </p:cNvCxnSpPr>
            <p:nvPr/>
          </p:nvCxnSpPr>
          <p:spPr>
            <a:xfrm>
              <a:off x="349559" y="1258560"/>
              <a:ext cx="5004000" cy="0"/>
            </a:xfrm>
            <a:prstGeom prst="line">
              <a:avLst/>
            </a:prstGeom>
            <a:grpFill/>
            <a:ln w="508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3C06248F-6228-4329-2B3A-C9835B488A7D}"/>
                </a:ext>
              </a:extLst>
            </p:cNvPr>
            <p:cNvSpPr/>
            <p:nvPr/>
          </p:nvSpPr>
          <p:spPr>
            <a:xfrm rot="5400000">
              <a:off x="5317310" y="1201722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Graphic 6">
            <a:extLst>
              <a:ext uri="{FF2B5EF4-FFF2-40B4-BE49-F238E27FC236}">
                <a16:creationId xmlns:a16="http://schemas.microsoft.com/office/drawing/2014/main" id="{EC94459D-2C1D-C05B-71E5-851CE40D9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288D54AA-328C-C26E-0B07-F67B16EE87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0CCBA5-F6E1-5863-ECEB-A31D1336EE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3CDBFBD5-0508-F20C-A2DE-987B94B0AA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8485C295-0B57-FE6B-39F6-72DAFDA416AD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59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rocinador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E4BD0B7-3691-353C-37DB-CB7638E9C94A}"/>
              </a:ext>
            </a:extLst>
          </p:cNvPr>
          <p:cNvSpPr txBox="1"/>
          <p:nvPr userDrawn="1"/>
        </p:nvSpPr>
        <p:spPr>
          <a:xfrm>
            <a:off x="421870" y="418230"/>
            <a:ext cx="105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8D2C85"/>
                </a:solidFill>
              </a:rPr>
              <a:t>Con el apoyo de:</a:t>
            </a:r>
            <a:endParaRPr lang="es-CO" sz="3600" b="1" dirty="0">
              <a:solidFill>
                <a:srgbClr val="8D2C85"/>
              </a:solidFill>
            </a:endParaRPr>
          </a:p>
        </p:txBody>
      </p:sp>
      <p:pic>
        <p:nvPicPr>
          <p:cNvPr id="2" name="Graphic 6">
            <a:extLst>
              <a:ext uri="{FF2B5EF4-FFF2-40B4-BE49-F238E27FC236}">
                <a16:creationId xmlns:a16="http://schemas.microsoft.com/office/drawing/2014/main" id="{19356F52-240C-AE0B-66B0-3CE5E68D85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3" name="Graphic 8">
            <a:extLst>
              <a:ext uri="{FF2B5EF4-FFF2-40B4-BE49-F238E27FC236}">
                <a16:creationId xmlns:a16="http://schemas.microsoft.com/office/drawing/2014/main" id="{BD7109EC-E08A-1CCB-C198-70153CBE8C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4" name="Graphic 9">
            <a:extLst>
              <a:ext uri="{FF2B5EF4-FFF2-40B4-BE49-F238E27FC236}">
                <a16:creationId xmlns:a16="http://schemas.microsoft.com/office/drawing/2014/main" id="{731A6AF8-097D-4D5F-BB28-8E075C2E1F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5" name="Graphic 12">
            <a:extLst>
              <a:ext uri="{FF2B5EF4-FFF2-40B4-BE49-F238E27FC236}">
                <a16:creationId xmlns:a16="http://schemas.microsoft.com/office/drawing/2014/main" id="{EB041972-D9E6-90D6-94AE-B7C6A542A8C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8" name="Freeform 10">
            <a:extLst>
              <a:ext uri="{FF2B5EF4-FFF2-40B4-BE49-F238E27FC236}">
                <a16:creationId xmlns:a16="http://schemas.microsoft.com/office/drawing/2014/main" id="{F054A789-DCD0-A5EB-EA66-15CD69A98242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211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1242E21-B1F1-451B-9E32-C37D77B28DC9}"/>
              </a:ext>
            </a:extLst>
          </p:cNvPr>
          <p:cNvSpPr/>
          <p:nvPr userDrawn="1"/>
        </p:nvSpPr>
        <p:spPr>
          <a:xfrm>
            <a:off x="0" y="121054"/>
            <a:ext cx="3612356" cy="4021974"/>
          </a:xfrm>
          <a:custGeom>
            <a:avLst/>
            <a:gdLst>
              <a:gd name="connsiteX0" fmla="*/ 0 w 3612356"/>
              <a:gd name="connsiteY0" fmla="*/ 0 h 4021974"/>
              <a:gd name="connsiteX1" fmla="*/ 3612356 w 3612356"/>
              <a:gd name="connsiteY1" fmla="*/ 0 h 4021974"/>
              <a:gd name="connsiteX2" fmla="*/ 2831631 w 3612356"/>
              <a:gd name="connsiteY2" fmla="*/ 2635318 h 4021974"/>
              <a:gd name="connsiteX3" fmla="*/ 609961 w 3612356"/>
              <a:gd name="connsiteY3" fmla="*/ 3902838 h 4021974"/>
              <a:gd name="connsiteX4" fmla="*/ 0 w 3612356"/>
              <a:gd name="connsiteY4" fmla="*/ 3644807 h 40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2356" h="4021974">
                <a:moveTo>
                  <a:pt x="0" y="0"/>
                </a:moveTo>
                <a:lnTo>
                  <a:pt x="3612356" y="0"/>
                </a:lnTo>
                <a:lnTo>
                  <a:pt x="2831631" y="2635318"/>
                </a:lnTo>
                <a:cubicBezTo>
                  <a:pt x="2511978" y="3715819"/>
                  <a:pt x="1511800" y="4285403"/>
                  <a:pt x="609961" y="3902838"/>
                </a:cubicBezTo>
                <a:lnTo>
                  <a:pt x="0" y="364480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3A0C5E5-2AD3-4C09-9C0C-18EFC1388EC8}"/>
              </a:ext>
            </a:extLst>
          </p:cNvPr>
          <p:cNvSpPr/>
          <p:nvPr userDrawn="1"/>
        </p:nvSpPr>
        <p:spPr>
          <a:xfrm>
            <a:off x="0" y="1"/>
            <a:ext cx="4597898" cy="4093995"/>
          </a:xfrm>
          <a:custGeom>
            <a:avLst/>
            <a:gdLst>
              <a:gd name="connsiteX0" fmla="*/ 0 w 4597898"/>
              <a:gd name="connsiteY0" fmla="*/ 0 h 4093995"/>
              <a:gd name="connsiteX1" fmla="*/ 4597898 w 4597898"/>
              <a:gd name="connsiteY1" fmla="*/ 0 h 4093995"/>
              <a:gd name="connsiteX2" fmla="*/ 3587598 w 4597898"/>
              <a:gd name="connsiteY2" fmla="*/ 2844860 h 4093995"/>
              <a:gd name="connsiteX3" fmla="*/ 1188522 w 4597898"/>
              <a:gd name="connsiteY3" fmla="*/ 3986674 h 4093995"/>
              <a:gd name="connsiteX4" fmla="*/ 0 w 4597898"/>
              <a:gd name="connsiteY4" fmla="*/ 3567251 h 409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7898" h="4093995">
                <a:moveTo>
                  <a:pt x="0" y="0"/>
                </a:moveTo>
                <a:lnTo>
                  <a:pt x="4597898" y="0"/>
                </a:lnTo>
                <a:lnTo>
                  <a:pt x="3587598" y="2844860"/>
                </a:lnTo>
                <a:cubicBezTo>
                  <a:pt x="3242420" y="3818203"/>
                  <a:pt x="2162375" y="4331298"/>
                  <a:pt x="1188522" y="3986674"/>
                </a:cubicBezTo>
                <a:lnTo>
                  <a:pt x="0" y="356725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75EA05-A4BA-4F2C-9D86-860317ED6FCB}"/>
              </a:ext>
            </a:extLst>
          </p:cNvPr>
          <p:cNvCxnSpPr>
            <a:cxnSpLocks/>
          </p:cNvCxnSpPr>
          <p:nvPr userDrawn="1"/>
        </p:nvCxnSpPr>
        <p:spPr>
          <a:xfrm>
            <a:off x="4226769" y="1910618"/>
            <a:ext cx="0" cy="3592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C898182C-5819-4BDF-8E07-95EBE84B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485" y="1574716"/>
            <a:ext cx="6519953" cy="1536246"/>
          </a:xfrm>
        </p:spPr>
        <p:txBody>
          <a:bodyPr anchor="b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2DDCA16-BFF0-4EA3-9FD4-FB99748D6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27485" y="3225261"/>
            <a:ext cx="6519939" cy="27162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0059547-B1BC-42C9-B370-FB9BFD0C86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5302" y="4458439"/>
            <a:ext cx="3430750" cy="396419"/>
          </a:xfrm>
        </p:spPr>
        <p:txBody>
          <a:bodyPr numCol="1" spcCol="360000"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spc="100" baseline="0">
                <a:latin typeface="+mj-lt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2pPr>
            <a:lvl3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3pPr>
            <a:lvl4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4pPr>
            <a:lvl5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5pPr>
          </a:lstStyle>
          <a:p>
            <a:pPr lvl="0"/>
            <a:r>
              <a:rPr lang="en-ID" dirty="0"/>
              <a:t>ADD MESSAGE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EFBF10C-B326-437F-9038-C7AB15FE5C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5302" y="4797016"/>
            <a:ext cx="3430752" cy="465449"/>
          </a:xfrm>
        </p:spPr>
        <p:txBody>
          <a:bodyPr numCol="1" spcCol="36000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2pPr>
            <a:lvl3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3pPr>
            <a:lvl4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4pPr>
            <a:lvl5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5pPr>
          </a:lstStyle>
          <a:p>
            <a:pPr lvl="0"/>
            <a:r>
              <a:rPr lang="en-ID" dirty="0"/>
              <a:t>Add Message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A5AD55E-BF88-49A3-82A3-7A79156BA03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52" y="-9180"/>
            <a:ext cx="4428850" cy="3948404"/>
          </a:xfrm>
          <a:custGeom>
            <a:avLst/>
            <a:gdLst>
              <a:gd name="connsiteX0" fmla="*/ 0 w 4428850"/>
              <a:gd name="connsiteY0" fmla="*/ 0 h 3922576"/>
              <a:gd name="connsiteX1" fmla="*/ 4428850 w 4428850"/>
              <a:gd name="connsiteY1" fmla="*/ 0 h 3922576"/>
              <a:gd name="connsiteX2" fmla="*/ 3681328 w 4428850"/>
              <a:gd name="connsiteY2" fmla="*/ 2753419 h 3922576"/>
              <a:gd name="connsiteX3" fmla="*/ 1738927 w 4428850"/>
              <a:gd name="connsiteY3" fmla="*/ 3867486 h 3922576"/>
              <a:gd name="connsiteX4" fmla="*/ 0 w 4428850"/>
              <a:gd name="connsiteY4" fmla="*/ 3397038 h 392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8850" h="3922576">
                <a:moveTo>
                  <a:pt x="0" y="0"/>
                </a:moveTo>
                <a:lnTo>
                  <a:pt x="4428850" y="0"/>
                </a:lnTo>
                <a:lnTo>
                  <a:pt x="3681328" y="2753419"/>
                </a:lnTo>
                <a:cubicBezTo>
                  <a:pt x="3453320" y="3594743"/>
                  <a:pt x="2578806" y="4095495"/>
                  <a:pt x="1738927" y="3867486"/>
                </a:cubicBezTo>
                <a:lnTo>
                  <a:pt x="0" y="33970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80044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C96C5CA-8819-4FD5-8817-9234AA554E63}"/>
              </a:ext>
            </a:extLst>
          </p:cNvPr>
          <p:cNvSpPr/>
          <p:nvPr userDrawn="1"/>
        </p:nvSpPr>
        <p:spPr>
          <a:xfrm flipH="1">
            <a:off x="7599906" y="3871794"/>
            <a:ext cx="2380101" cy="2986206"/>
          </a:xfrm>
          <a:custGeom>
            <a:avLst/>
            <a:gdLst>
              <a:gd name="connsiteX0" fmla="*/ 1078427 w 2380101"/>
              <a:gd name="connsiteY0" fmla="*/ 0 h 2986206"/>
              <a:gd name="connsiteX1" fmla="*/ 0 w 2380101"/>
              <a:gd name="connsiteY1" fmla="*/ 0 h 2986206"/>
              <a:gd name="connsiteX2" fmla="*/ 0 w 2380101"/>
              <a:gd name="connsiteY2" fmla="*/ 2986206 h 2986206"/>
              <a:gd name="connsiteX3" fmla="*/ 2380101 w 2380101"/>
              <a:gd name="connsiteY3" fmla="*/ 2986206 h 2986206"/>
              <a:gd name="connsiteX4" fmla="*/ 2380101 w 2380101"/>
              <a:gd name="connsiteY4" fmla="*/ 674580 h 298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0101" h="2986206">
                <a:moveTo>
                  <a:pt x="1078427" y="0"/>
                </a:moveTo>
                <a:lnTo>
                  <a:pt x="0" y="0"/>
                </a:lnTo>
                <a:lnTo>
                  <a:pt x="0" y="2986206"/>
                </a:lnTo>
                <a:lnTo>
                  <a:pt x="2380101" y="2986206"/>
                </a:lnTo>
                <a:lnTo>
                  <a:pt x="2380101" y="674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3191DC1-DF42-4258-984C-FF79761ADBBB}"/>
              </a:ext>
            </a:extLst>
          </p:cNvPr>
          <p:cNvSpPr/>
          <p:nvPr userDrawn="1"/>
        </p:nvSpPr>
        <p:spPr>
          <a:xfrm flipH="1">
            <a:off x="10363200" y="-2"/>
            <a:ext cx="1828800" cy="3105509"/>
          </a:xfrm>
          <a:custGeom>
            <a:avLst/>
            <a:gdLst>
              <a:gd name="connsiteX0" fmla="*/ 0 w 4038600"/>
              <a:gd name="connsiteY0" fmla="*/ 0 h 6858000"/>
              <a:gd name="connsiteX1" fmla="*/ 1829896 w 4038600"/>
              <a:gd name="connsiteY1" fmla="*/ 0 h 6858000"/>
              <a:gd name="connsiteX2" fmla="*/ 4038600 w 4038600"/>
              <a:gd name="connsiteY2" fmla="*/ 1144639 h 6858000"/>
              <a:gd name="connsiteX3" fmla="*/ 4038600 w 4038600"/>
              <a:gd name="connsiteY3" fmla="*/ 6858000 h 6858000"/>
              <a:gd name="connsiteX4" fmla="*/ 3140758 w 4038600"/>
              <a:gd name="connsiteY4" fmla="*/ 6858000 h 6858000"/>
              <a:gd name="connsiteX5" fmla="*/ 1143234 w 4038600"/>
              <a:gd name="connsiteY5" fmla="*/ 5782475 h 6858000"/>
              <a:gd name="connsiteX6" fmla="*/ 0 w 4038600"/>
              <a:gd name="connsiteY6" fmla="*/ 516420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8600" h="6858000">
                <a:moveTo>
                  <a:pt x="0" y="0"/>
                </a:moveTo>
                <a:lnTo>
                  <a:pt x="1829896" y="0"/>
                </a:lnTo>
                <a:lnTo>
                  <a:pt x="4038600" y="1144639"/>
                </a:lnTo>
                <a:lnTo>
                  <a:pt x="4038600" y="6858000"/>
                </a:lnTo>
                <a:lnTo>
                  <a:pt x="3140758" y="6858000"/>
                </a:lnTo>
                <a:lnTo>
                  <a:pt x="1143234" y="5782475"/>
                </a:lnTo>
                <a:lnTo>
                  <a:pt x="0" y="516420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B49626D-9D1D-49D9-886F-E1CE6CDFA396}"/>
              </a:ext>
            </a:extLst>
          </p:cNvPr>
          <p:cNvSpPr/>
          <p:nvPr userDrawn="1"/>
        </p:nvSpPr>
        <p:spPr>
          <a:xfrm flipH="1">
            <a:off x="8151207" y="5284196"/>
            <a:ext cx="1828800" cy="1573804"/>
          </a:xfrm>
          <a:custGeom>
            <a:avLst/>
            <a:gdLst>
              <a:gd name="connsiteX0" fmla="*/ 828632 w 1828800"/>
              <a:gd name="connsiteY0" fmla="*/ 0 h 1573804"/>
              <a:gd name="connsiteX1" fmla="*/ 0 w 1828800"/>
              <a:gd name="connsiteY1" fmla="*/ 0 h 1573804"/>
              <a:gd name="connsiteX2" fmla="*/ 0 w 1828800"/>
              <a:gd name="connsiteY2" fmla="*/ 1573804 h 1573804"/>
              <a:gd name="connsiteX3" fmla="*/ 1828800 w 1828800"/>
              <a:gd name="connsiteY3" fmla="*/ 1573804 h 1573804"/>
              <a:gd name="connsiteX4" fmla="*/ 1828800 w 1828800"/>
              <a:gd name="connsiteY4" fmla="*/ 518327 h 1573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573804">
                <a:moveTo>
                  <a:pt x="828632" y="0"/>
                </a:moveTo>
                <a:lnTo>
                  <a:pt x="0" y="0"/>
                </a:lnTo>
                <a:lnTo>
                  <a:pt x="0" y="1573804"/>
                </a:lnTo>
                <a:lnTo>
                  <a:pt x="1828800" y="1573804"/>
                </a:lnTo>
                <a:lnTo>
                  <a:pt x="1828800" y="51832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23150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6E34358-7348-489A-9ADC-563F0E82A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3400" y="0"/>
            <a:ext cx="4038600" cy="6858000"/>
          </a:xfrm>
          <a:custGeom>
            <a:avLst/>
            <a:gdLst>
              <a:gd name="connsiteX0" fmla="*/ 0 w 4038600"/>
              <a:gd name="connsiteY0" fmla="*/ 0 h 6858000"/>
              <a:gd name="connsiteX1" fmla="*/ 1829896 w 4038600"/>
              <a:gd name="connsiteY1" fmla="*/ 0 h 6858000"/>
              <a:gd name="connsiteX2" fmla="*/ 4038600 w 4038600"/>
              <a:gd name="connsiteY2" fmla="*/ 1144639 h 6858000"/>
              <a:gd name="connsiteX3" fmla="*/ 4038600 w 4038600"/>
              <a:gd name="connsiteY3" fmla="*/ 6858000 h 6858000"/>
              <a:gd name="connsiteX4" fmla="*/ 3140758 w 4038600"/>
              <a:gd name="connsiteY4" fmla="*/ 6858000 h 6858000"/>
              <a:gd name="connsiteX5" fmla="*/ 1143234 w 4038600"/>
              <a:gd name="connsiteY5" fmla="*/ 5782475 h 6858000"/>
              <a:gd name="connsiteX6" fmla="*/ 0 w 4038600"/>
              <a:gd name="connsiteY6" fmla="*/ 516420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8600" h="6858000">
                <a:moveTo>
                  <a:pt x="0" y="0"/>
                </a:moveTo>
                <a:lnTo>
                  <a:pt x="1829896" y="0"/>
                </a:lnTo>
                <a:lnTo>
                  <a:pt x="4038600" y="1144639"/>
                </a:lnTo>
                <a:lnTo>
                  <a:pt x="4038600" y="6858000"/>
                </a:lnTo>
                <a:lnTo>
                  <a:pt x="3140758" y="6858000"/>
                </a:lnTo>
                <a:lnTo>
                  <a:pt x="1143234" y="5782475"/>
                </a:lnTo>
                <a:lnTo>
                  <a:pt x="0" y="516420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3C78A295-E56E-4E74-959E-B88E8648A6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7721" y="5066973"/>
            <a:ext cx="2277980" cy="825662"/>
          </a:xfrm>
        </p:spPr>
        <p:txBody>
          <a:bodyPr anchor="ctr">
            <a:noAutofit/>
          </a:bodyPr>
          <a:lstStyle>
            <a:lvl1pPr marL="0" indent="0" algn="ctr">
              <a:buNone/>
              <a:defRPr sz="6600" b="1" spc="3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  <a:endParaRPr lang="en-ID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4B227C9-F397-4047-9669-F0A97AD66AC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68509" y="5066973"/>
            <a:ext cx="2277980" cy="825662"/>
          </a:xfrm>
        </p:spPr>
        <p:txBody>
          <a:bodyPr anchor="ctr">
            <a:noAutofit/>
          </a:bodyPr>
          <a:lstStyle>
            <a:lvl1pPr marL="0" indent="0" algn="ctr">
              <a:buNone/>
              <a:defRPr sz="6600" b="1" spc="3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  <a:endParaRPr lang="en-ID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CCE0CD34-606F-423F-9676-333D212C91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7721" y="3371523"/>
            <a:ext cx="2277980" cy="825662"/>
          </a:xfrm>
        </p:spPr>
        <p:txBody>
          <a:bodyPr anchor="ctr">
            <a:noAutofit/>
          </a:bodyPr>
          <a:lstStyle>
            <a:lvl1pPr marL="0" indent="0" algn="ctr">
              <a:buNone/>
              <a:defRPr sz="6600" b="1" spc="3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  <a:endParaRPr lang="en-ID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49E2E6FE-D0ED-41B2-87A2-CE52C4C672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68509" y="1669400"/>
            <a:ext cx="2277980" cy="825662"/>
          </a:xfrm>
        </p:spPr>
        <p:txBody>
          <a:bodyPr anchor="ctr">
            <a:noAutofit/>
          </a:bodyPr>
          <a:lstStyle>
            <a:lvl1pPr marL="0" indent="0" algn="ctr">
              <a:buNone/>
              <a:defRPr sz="6600" b="1" spc="3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  <a:endParaRPr lang="en-ID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C595910-B819-4609-A066-3D0D60CFFF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68509" y="3371523"/>
            <a:ext cx="2277980" cy="825662"/>
          </a:xfrm>
        </p:spPr>
        <p:txBody>
          <a:bodyPr anchor="ctr">
            <a:noAutofit/>
          </a:bodyPr>
          <a:lstStyle>
            <a:lvl1pPr marL="0" indent="0" algn="ctr">
              <a:buNone/>
              <a:defRPr sz="6600" b="1" spc="3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  <a:endParaRPr lang="en-ID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EE7605F-CD13-49C8-84E6-D260A0699EB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7721" y="1669400"/>
            <a:ext cx="2277980" cy="825662"/>
          </a:xfrm>
        </p:spPr>
        <p:txBody>
          <a:bodyPr anchor="ctr">
            <a:noAutofit/>
          </a:bodyPr>
          <a:lstStyle>
            <a:lvl1pPr marL="0" indent="0" algn="ctr">
              <a:buNone/>
              <a:defRPr sz="6600" b="1" spc="3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</a:t>
            </a:r>
            <a:endParaRPr lang="en-ID" dirty="0"/>
          </a:p>
        </p:txBody>
      </p:sp>
      <p:sp>
        <p:nvSpPr>
          <p:cNvPr id="29" name="Google Shape;113;p3">
            <a:extLst>
              <a:ext uri="{FF2B5EF4-FFF2-40B4-BE49-F238E27FC236}">
                <a16:creationId xmlns:a16="http://schemas.microsoft.com/office/drawing/2014/main" id="{A33FE99E-7951-469A-81B6-17B9771A8114}"/>
              </a:ext>
            </a:extLst>
          </p:cNvPr>
          <p:cNvSpPr/>
          <p:nvPr userDrawn="1"/>
        </p:nvSpPr>
        <p:spPr>
          <a:xfrm>
            <a:off x="1646263" y="4472607"/>
            <a:ext cx="3367" cy="33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Text Placeholder 73">
            <a:extLst>
              <a:ext uri="{FF2B5EF4-FFF2-40B4-BE49-F238E27FC236}">
                <a16:creationId xmlns:a16="http://schemas.microsoft.com/office/drawing/2014/main" id="{DC1D669D-4DF8-46FA-BAF3-CDA051FB003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9313" y="2389863"/>
            <a:ext cx="2635600" cy="817600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endParaRPr lang="en-ID" dirty="0"/>
          </a:p>
        </p:txBody>
      </p:sp>
      <p:sp>
        <p:nvSpPr>
          <p:cNvPr id="31" name="Text Placeholder 73">
            <a:extLst>
              <a:ext uri="{FF2B5EF4-FFF2-40B4-BE49-F238E27FC236}">
                <a16:creationId xmlns:a16="http://schemas.microsoft.com/office/drawing/2014/main" id="{3BCCC954-0D89-4819-BEE8-9876EB8BC4C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340155" y="2389863"/>
            <a:ext cx="2635600" cy="817600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endParaRPr lang="en-ID" dirty="0"/>
          </a:p>
        </p:txBody>
      </p:sp>
      <p:sp>
        <p:nvSpPr>
          <p:cNvPr id="32" name="Text Placeholder 73">
            <a:extLst>
              <a:ext uri="{FF2B5EF4-FFF2-40B4-BE49-F238E27FC236}">
                <a16:creationId xmlns:a16="http://schemas.microsoft.com/office/drawing/2014/main" id="{E513C666-05CF-4456-ACD1-9945B4C11F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99313" y="4103369"/>
            <a:ext cx="2635600" cy="817600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endParaRPr lang="en-ID" dirty="0"/>
          </a:p>
        </p:txBody>
      </p:sp>
      <p:sp>
        <p:nvSpPr>
          <p:cNvPr id="33" name="Text Placeholder 73">
            <a:extLst>
              <a:ext uri="{FF2B5EF4-FFF2-40B4-BE49-F238E27FC236}">
                <a16:creationId xmlns:a16="http://schemas.microsoft.com/office/drawing/2014/main" id="{9AD6DAFF-E0A1-43B9-9F48-7EFD3EC4618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40155" y="4103369"/>
            <a:ext cx="2635600" cy="817600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endParaRPr lang="en-ID" dirty="0"/>
          </a:p>
        </p:txBody>
      </p:sp>
      <p:sp>
        <p:nvSpPr>
          <p:cNvPr id="34" name="Text Placeholder 73">
            <a:extLst>
              <a:ext uri="{FF2B5EF4-FFF2-40B4-BE49-F238E27FC236}">
                <a16:creationId xmlns:a16="http://schemas.microsoft.com/office/drawing/2014/main" id="{315AD6A0-DF15-4883-B948-8AAFF974C75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299313" y="5790757"/>
            <a:ext cx="2635600" cy="817600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endParaRPr lang="en-ID" dirty="0"/>
          </a:p>
        </p:txBody>
      </p:sp>
      <p:sp>
        <p:nvSpPr>
          <p:cNvPr id="35" name="Text Placeholder 73">
            <a:extLst>
              <a:ext uri="{FF2B5EF4-FFF2-40B4-BE49-F238E27FC236}">
                <a16:creationId xmlns:a16="http://schemas.microsoft.com/office/drawing/2014/main" id="{B49B50A2-5A94-4277-9245-021A0CACD13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40155" y="5790757"/>
            <a:ext cx="2635600" cy="817600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endParaRPr lang="en-ID" dirty="0"/>
          </a:p>
        </p:txBody>
      </p:sp>
      <p:sp>
        <p:nvSpPr>
          <p:cNvPr id="36" name="Text Placeholder 73">
            <a:extLst>
              <a:ext uri="{FF2B5EF4-FFF2-40B4-BE49-F238E27FC236}">
                <a16:creationId xmlns:a16="http://schemas.microsoft.com/office/drawing/2014/main" id="{1EFB6C40-5B42-41CC-96EE-33541C9E36B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99313" y="2039108"/>
            <a:ext cx="2635600" cy="365125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ID" dirty="0"/>
          </a:p>
        </p:txBody>
      </p:sp>
      <p:sp>
        <p:nvSpPr>
          <p:cNvPr id="37" name="Text Placeholder 73">
            <a:extLst>
              <a:ext uri="{FF2B5EF4-FFF2-40B4-BE49-F238E27FC236}">
                <a16:creationId xmlns:a16="http://schemas.microsoft.com/office/drawing/2014/main" id="{8678CD21-A865-479F-8218-D697811BAE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40155" y="2039108"/>
            <a:ext cx="2635600" cy="365125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ID" dirty="0"/>
          </a:p>
        </p:txBody>
      </p:sp>
      <p:sp>
        <p:nvSpPr>
          <p:cNvPr id="38" name="Text Placeholder 73">
            <a:extLst>
              <a:ext uri="{FF2B5EF4-FFF2-40B4-BE49-F238E27FC236}">
                <a16:creationId xmlns:a16="http://schemas.microsoft.com/office/drawing/2014/main" id="{907BD6EB-62CA-4C64-8B80-112CCF64685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299313" y="3752614"/>
            <a:ext cx="2635600" cy="365125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ID" dirty="0"/>
          </a:p>
        </p:txBody>
      </p:sp>
      <p:sp>
        <p:nvSpPr>
          <p:cNvPr id="39" name="Text Placeholder 73">
            <a:extLst>
              <a:ext uri="{FF2B5EF4-FFF2-40B4-BE49-F238E27FC236}">
                <a16:creationId xmlns:a16="http://schemas.microsoft.com/office/drawing/2014/main" id="{93283D7A-C06C-4D4A-9876-43580F24B8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40155" y="3752614"/>
            <a:ext cx="2635600" cy="365125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ID" dirty="0"/>
          </a:p>
        </p:txBody>
      </p:sp>
      <p:sp>
        <p:nvSpPr>
          <p:cNvPr id="40" name="Text Placeholder 73">
            <a:extLst>
              <a:ext uri="{FF2B5EF4-FFF2-40B4-BE49-F238E27FC236}">
                <a16:creationId xmlns:a16="http://schemas.microsoft.com/office/drawing/2014/main" id="{B232DB0E-D9BB-4C0B-B1C3-F706EA70B0C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299313" y="5440002"/>
            <a:ext cx="2635600" cy="365125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ID" dirty="0"/>
          </a:p>
        </p:txBody>
      </p:sp>
      <p:sp>
        <p:nvSpPr>
          <p:cNvPr id="41" name="Text Placeholder 73">
            <a:extLst>
              <a:ext uri="{FF2B5EF4-FFF2-40B4-BE49-F238E27FC236}">
                <a16:creationId xmlns:a16="http://schemas.microsoft.com/office/drawing/2014/main" id="{5BC8E0EB-F6F9-4DD5-A31A-D70E1E4DE7C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340155" y="5440002"/>
            <a:ext cx="2635600" cy="365125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237B8-4609-4EC7-BA48-1F30206E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61" y="325699"/>
            <a:ext cx="4606506" cy="1111844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7361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B03B27-F0D0-4D69-A029-5A007B332828}"/>
              </a:ext>
            </a:extLst>
          </p:cNvPr>
          <p:cNvSpPr/>
          <p:nvPr userDrawn="1"/>
        </p:nvSpPr>
        <p:spPr>
          <a:xfrm>
            <a:off x="-1709119" y="2358189"/>
            <a:ext cx="7372802" cy="4499811"/>
          </a:xfrm>
          <a:custGeom>
            <a:avLst/>
            <a:gdLst>
              <a:gd name="connsiteX0" fmla="*/ 5278864 w 7736110"/>
              <a:gd name="connsiteY0" fmla="*/ 50 h 4687581"/>
              <a:gd name="connsiteX1" fmla="*/ 6195328 w 7736110"/>
              <a:gd name="connsiteY1" fmla="*/ 176223 h 4687581"/>
              <a:gd name="connsiteX2" fmla="*/ 7260241 w 7736110"/>
              <a:gd name="connsiteY2" fmla="*/ 4601789 h 4687581"/>
              <a:gd name="connsiteX3" fmla="*/ 7193820 w 7736110"/>
              <a:gd name="connsiteY3" fmla="*/ 4687581 h 4687581"/>
              <a:gd name="connsiteX4" fmla="*/ 354676 w 7736110"/>
              <a:gd name="connsiteY4" fmla="*/ 4687581 h 4687581"/>
              <a:gd name="connsiteX5" fmla="*/ 238594 w 7736110"/>
              <a:gd name="connsiteY5" fmla="*/ 4575484 h 4687581"/>
              <a:gd name="connsiteX6" fmla="*/ 33842 w 7736110"/>
              <a:gd name="connsiteY6" fmla="*/ 4215120 h 4687581"/>
              <a:gd name="connsiteX7" fmla="*/ 5278864 w 7736110"/>
              <a:gd name="connsiteY7" fmla="*/ 50 h 4687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36110" h="4687581">
                <a:moveTo>
                  <a:pt x="5278864" y="50"/>
                </a:moveTo>
                <a:cubicBezTo>
                  <a:pt x="5609761" y="-1879"/>
                  <a:pt x="5919873" y="52813"/>
                  <a:pt x="6195328" y="176223"/>
                </a:cubicBezTo>
                <a:cubicBezTo>
                  <a:pt x="7568061" y="801289"/>
                  <a:pt x="8265474" y="3195629"/>
                  <a:pt x="7260241" y="4601789"/>
                </a:cubicBezTo>
                <a:lnTo>
                  <a:pt x="7193820" y="4687581"/>
                </a:lnTo>
                <a:lnTo>
                  <a:pt x="354676" y="4687581"/>
                </a:lnTo>
                <a:lnTo>
                  <a:pt x="238594" y="4575484"/>
                </a:lnTo>
                <a:cubicBezTo>
                  <a:pt x="142802" y="4466348"/>
                  <a:pt x="71899" y="4346544"/>
                  <a:pt x="33842" y="4215120"/>
                </a:cubicBezTo>
                <a:cubicBezTo>
                  <a:pt x="-372091" y="2801508"/>
                  <a:pt x="2962589" y="13552"/>
                  <a:pt x="5278864" y="5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C2079F-C65C-40B7-B680-F153D446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060" y="544326"/>
            <a:ext cx="4855423" cy="1813863"/>
          </a:xfrm>
        </p:spPr>
        <p:txBody>
          <a:bodyPr anchor="ctr">
            <a:noAutofit/>
          </a:bodyPr>
          <a:lstStyle>
            <a:lvl1pPr algn="l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</a:t>
            </a:r>
            <a:br>
              <a:rPr lang="en-US" dirty="0"/>
            </a:br>
            <a:r>
              <a:rPr lang="en-US" dirty="0"/>
              <a:t>IS YOUR SPACE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40B214-90B2-434A-828D-BB07F4CBE7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2280" y="2731421"/>
            <a:ext cx="6952296" cy="4207295"/>
          </a:xfrm>
          <a:prstGeom prst="rect">
            <a:avLst/>
          </a:prstGeom>
        </p:spPr>
      </p:pic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E4E9BD30-7996-4234-8F61-2C5F320A69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81968" y="2968062"/>
            <a:ext cx="5277966" cy="329890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841870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A7CAE93-30EE-408F-92A6-7C6356428C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77812" cy="6858000"/>
          </a:xfrm>
          <a:prstGeom prst="snip1Rect">
            <a:avLst/>
          </a:prstGeo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6753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84F7767-0E1B-0D27-A184-C8E923AAF6FB}"/>
              </a:ext>
            </a:extLst>
          </p:cNvPr>
          <p:cNvSpPr/>
          <p:nvPr userDrawn="1"/>
        </p:nvSpPr>
        <p:spPr>
          <a:xfrm>
            <a:off x="0" y="6011484"/>
            <a:ext cx="12192000" cy="873926"/>
          </a:xfrm>
          <a:prstGeom prst="rect">
            <a:avLst/>
          </a:prstGeom>
          <a:solidFill>
            <a:srgbClr val="D482D4"/>
          </a:solidFill>
          <a:ln>
            <a:solidFill>
              <a:srgbClr val="D482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5CA6091-9F8D-B2CD-6FEA-54B5BFF6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72A83-359E-3616-FBE4-223DF689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A229058-9157-25D1-928E-A196F105E38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clrChange>
              <a:clrFrom>
                <a:srgbClr val="575352"/>
              </a:clrFrom>
              <a:clrTo>
                <a:srgbClr val="57535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43" y="5974363"/>
            <a:ext cx="2115467" cy="948168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478BEB8D-6EB4-80EE-8DD7-E37EDADB6FAB}"/>
              </a:ext>
            </a:extLst>
          </p:cNvPr>
          <p:cNvSpPr txBox="1"/>
          <p:nvPr userDrawn="1"/>
        </p:nvSpPr>
        <p:spPr>
          <a:xfrm>
            <a:off x="10399923" y="6263781"/>
            <a:ext cx="162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#GPPB2025</a:t>
            </a:r>
          </a:p>
        </p:txBody>
      </p:sp>
    </p:spTree>
    <p:extLst>
      <p:ext uri="{BB962C8B-B14F-4D97-AF65-F5344CB8AC3E}">
        <p14:creationId xmlns:p14="http://schemas.microsoft.com/office/powerpoint/2010/main" val="197505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1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2294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2294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2294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2294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finanzasvlr/Global-Power-Platform-Bootcamp-Cali-202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E0FAA672-4052-9EC7-5B77-BC765AC2A8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Hector Lafont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C5700-A2AB-05DC-C6EC-8D98CDA0B5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/>
              <a:t>Optimizando el Control de Inventarios con el Sistema ABC con PowerBI</a:t>
            </a:r>
            <a:endParaRPr lang="es-CO" dirty="0"/>
          </a:p>
        </p:txBody>
      </p:sp>
      <p:pic>
        <p:nvPicPr>
          <p:cNvPr id="10" name="Marcador de posición de imagen 9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8C6418E0-FEA0-D8EE-550D-E5D81BF48E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2" r="16622"/>
          <a:stretch>
            <a:fillRect/>
          </a:stretch>
        </p:blipFill>
        <p:spPr/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9581196-B912-0B29-91C0-FDAC882423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6669" y="3429000"/>
            <a:ext cx="1188000" cy="338750"/>
          </a:xfrm>
        </p:spPr>
        <p:txBody>
          <a:bodyPr>
            <a:normAutofit fontScale="92500" lnSpcReduction="10000"/>
          </a:bodyPr>
          <a:lstStyle/>
          <a:p>
            <a:r>
              <a:rPr lang="es-MX" dirty="0"/>
              <a:t>Colombia</a:t>
            </a:r>
            <a:endParaRPr lang="es-CO" dirty="0"/>
          </a:p>
        </p:txBody>
      </p:sp>
      <p:pic>
        <p:nvPicPr>
          <p:cNvPr id="8" name="Marcador de posición de imagen 7" descr="Un hombre con traje y corbata sonriendo&#10;&#10;El contenido generado por IA puede ser incorrecto.">
            <a:extLst>
              <a:ext uri="{FF2B5EF4-FFF2-40B4-BE49-F238E27FC236}">
                <a16:creationId xmlns:a16="http://schemas.microsoft.com/office/drawing/2014/main" id="{6580E3B6-A70C-D72E-8579-C15C5314CE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7" b="124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76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96F30E-FA3A-4AE6-94FE-CADA1F1AFB52}"/>
              </a:ext>
            </a:extLst>
          </p:cNvPr>
          <p:cNvSpPr txBox="1">
            <a:spLocks/>
          </p:cNvSpPr>
          <p:nvPr/>
        </p:nvSpPr>
        <p:spPr>
          <a:xfrm>
            <a:off x="6738841" y="546101"/>
            <a:ext cx="4876799" cy="1811718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/>
              <a:t>Preguntas</a:t>
            </a:r>
            <a:endParaRPr lang="en-ID" sz="3600" b="1" dirty="0"/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BD7DCD28-FC12-496A-965F-67BCD20158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6" r="20886"/>
          <a:stretch/>
        </p:blipFill>
        <p:spPr/>
      </p:pic>
    </p:spTree>
    <p:extLst>
      <p:ext uri="{BB962C8B-B14F-4D97-AF65-F5344CB8AC3E}">
        <p14:creationId xmlns:p14="http://schemas.microsoft.com/office/powerpoint/2010/main" val="235001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95CBE68B-8255-F1E2-F1F2-C2E555363CC2}"/>
              </a:ext>
            </a:extLst>
          </p:cNvPr>
          <p:cNvGrpSpPr/>
          <p:nvPr/>
        </p:nvGrpSpPr>
        <p:grpSpPr>
          <a:xfrm>
            <a:off x="574044" y="1239113"/>
            <a:ext cx="3240000" cy="1260000"/>
            <a:chOff x="488448" y="1211102"/>
            <a:chExt cx="3240000" cy="1260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712920A9-90BF-80B2-6073-E0AE08E96245}"/>
                </a:ext>
              </a:extLst>
            </p:cNvPr>
            <p:cNvSpPr/>
            <p:nvPr/>
          </p:nvSpPr>
          <p:spPr>
            <a:xfrm>
              <a:off x="488448" y="1211102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2" name="Imagen 11" descr="Dibujo con letras blancas&#10;&#10;Descripción generada automáticamente con confianza media">
              <a:extLst>
                <a:ext uri="{FF2B5EF4-FFF2-40B4-BE49-F238E27FC236}">
                  <a16:creationId xmlns:a16="http://schemas.microsoft.com/office/drawing/2014/main" id="{28D981B0-DD6F-BE07-EF88-937C60192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65" y="1560949"/>
              <a:ext cx="2975966" cy="560306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EBFC720-7072-DF19-CACF-135B097E4474}"/>
              </a:ext>
            </a:extLst>
          </p:cNvPr>
          <p:cNvGrpSpPr/>
          <p:nvPr/>
        </p:nvGrpSpPr>
        <p:grpSpPr>
          <a:xfrm>
            <a:off x="4453247" y="1211102"/>
            <a:ext cx="3240000" cy="1260000"/>
            <a:chOff x="3849948" y="1391547"/>
            <a:chExt cx="3240000" cy="1260000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01CF9013-F79E-BE1F-A492-FE3C324A11FD}"/>
                </a:ext>
              </a:extLst>
            </p:cNvPr>
            <p:cNvSpPr/>
            <p:nvPr/>
          </p:nvSpPr>
          <p:spPr>
            <a:xfrm>
              <a:off x="3849948" y="1391547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005AA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3" name="Picture 2" descr="Consejo Estudiantil - Universidad Icesi, Cali - ColombiaEs tiempo de ayudar">
              <a:extLst>
                <a:ext uri="{FF2B5EF4-FFF2-40B4-BE49-F238E27FC236}">
                  <a16:creationId xmlns:a16="http://schemas.microsoft.com/office/drawing/2014/main" id="{25B3CE12-25E5-E211-1952-C8266E12DD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5823" y="1658904"/>
              <a:ext cx="2308251" cy="725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9729ACF8-9EF2-F17E-AD34-F59366F32DA1}"/>
              </a:ext>
            </a:extLst>
          </p:cNvPr>
          <p:cNvGrpSpPr/>
          <p:nvPr/>
        </p:nvGrpSpPr>
        <p:grpSpPr>
          <a:xfrm>
            <a:off x="574044" y="2787785"/>
            <a:ext cx="3240000" cy="1260000"/>
            <a:chOff x="4272552" y="4047951"/>
            <a:chExt cx="3240000" cy="1260000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1E7289CD-7CF6-AA6A-2A6B-634C44CA4A87}"/>
                </a:ext>
              </a:extLst>
            </p:cNvPr>
            <p:cNvSpPr/>
            <p:nvPr/>
          </p:nvSpPr>
          <p:spPr>
            <a:xfrm>
              <a:off x="4272552" y="4047951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F8F8F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026" name="Picture 2" descr="Al aire | Javeriana Estéro Cali 107.5">
              <a:extLst>
                <a:ext uri="{FF2B5EF4-FFF2-40B4-BE49-F238E27FC236}">
                  <a16:creationId xmlns:a16="http://schemas.microsoft.com/office/drawing/2014/main" id="{5AD604AE-2158-5115-AD8A-659AB0E4D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708" y="4204431"/>
              <a:ext cx="2925689" cy="947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BB2B145-A043-9390-0F28-7729E7ADC2CA}"/>
              </a:ext>
            </a:extLst>
          </p:cNvPr>
          <p:cNvGrpSpPr/>
          <p:nvPr/>
        </p:nvGrpSpPr>
        <p:grpSpPr>
          <a:xfrm>
            <a:off x="4453247" y="2787785"/>
            <a:ext cx="3240000" cy="1260000"/>
            <a:chOff x="8358859" y="4276368"/>
            <a:chExt cx="3240000" cy="1260000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1DF57C8C-3E7A-854B-AA0F-A76CD5291157}"/>
                </a:ext>
              </a:extLst>
            </p:cNvPr>
            <p:cNvSpPr/>
            <p:nvPr/>
          </p:nvSpPr>
          <p:spPr>
            <a:xfrm>
              <a:off x="8358859" y="4276368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37B70E52-FEF9-20E5-DE32-221429DE3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18" b="26632"/>
            <a:stretch/>
          </p:blipFill>
          <p:spPr>
            <a:xfrm>
              <a:off x="8516089" y="4432848"/>
              <a:ext cx="2925541" cy="947040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99EB6D7-E044-1E9C-F081-36AE436CDC02}"/>
              </a:ext>
            </a:extLst>
          </p:cNvPr>
          <p:cNvGrpSpPr/>
          <p:nvPr/>
        </p:nvGrpSpPr>
        <p:grpSpPr>
          <a:xfrm>
            <a:off x="8332450" y="1211102"/>
            <a:ext cx="3240000" cy="1260000"/>
            <a:chOff x="8360837" y="4247888"/>
            <a:chExt cx="3240000" cy="12600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4020D3E3-2FAC-4B61-02D3-3EF0D248D48F}"/>
                </a:ext>
              </a:extLst>
            </p:cNvPr>
            <p:cNvSpPr/>
            <p:nvPr/>
          </p:nvSpPr>
          <p:spPr>
            <a:xfrm>
              <a:off x="8360837" y="4247888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5" name="Picture 2" descr="Galeria de fotos - Canal Universitario / Universidad del Valle / Cali,  ColombiaCanal Universitario / Universidad del Valle / Cali, Colombia">
              <a:extLst>
                <a:ext uri="{FF2B5EF4-FFF2-40B4-BE49-F238E27FC236}">
                  <a16:creationId xmlns:a16="http://schemas.microsoft.com/office/drawing/2014/main" id="{3E30ED9E-3839-E703-7AB2-2BA86DF008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19" b="43212"/>
            <a:stretch/>
          </p:blipFill>
          <p:spPr bwMode="auto">
            <a:xfrm>
              <a:off x="8514005" y="4595643"/>
              <a:ext cx="2933664" cy="564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7257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3721F5-BE6E-4549-8E9F-46854A0CE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7059" y="2064413"/>
            <a:ext cx="6519953" cy="844840"/>
          </a:xfrm>
        </p:spPr>
        <p:txBody>
          <a:bodyPr/>
          <a:lstStyle/>
          <a:p>
            <a:r>
              <a:rPr lang="en-US" b="0" dirty="0"/>
              <a:t>Resumen de perfil</a:t>
            </a:r>
            <a:endParaRPr lang="en-ID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78174-E3C8-46D5-AA81-66B110AE5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97059" y="2981739"/>
            <a:ext cx="6519939" cy="25344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MX" sz="1400" dirty="0"/>
              <a:t>Contador Público, Especialista en Gerencia Financiera y Consultor en Power BI, con 17 años de experiencia en diferentes sectores económicos. Es experto en finanzas corporativas, auditoría financiera y gerencia estratégica, además de creador de contenido y docente catedrático en nivel superior. Como conferencista, se enfoca en temas de Power BI e Inteligencia Artificial, desarrollando charlas dinámicas y cursos prácticos. Su marca, </a:t>
            </a:r>
            <a:r>
              <a:rPr lang="es-MX" b="1" dirty="0"/>
              <a:t>Información Eficaz</a:t>
            </a:r>
            <a:r>
              <a:rPr lang="es-MX" sz="1400" dirty="0"/>
              <a:t>, ofrece soluciones innovadoras para la administración de datos y la creación de Dashboards orientados a la toma de decisiones estratégicas</a:t>
            </a:r>
            <a:r>
              <a:rPr lang="en-US" sz="1400" dirty="0"/>
              <a:t>.</a:t>
            </a:r>
          </a:p>
          <a:p>
            <a:pPr>
              <a:lnSpc>
                <a:spcPct val="150000"/>
              </a:lnSpc>
            </a:pPr>
            <a:endParaRPr lang="en-ID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B44A60-02DF-4624-85F5-655755449E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2000" dirty="0"/>
              <a:t>HECTOR LAFONT</a:t>
            </a:r>
            <a:endParaRPr lang="en-ID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5ED0C7-C0BA-4541-BE50-7A70C8052C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CEO @INFORMACIÓNEFICAZ</a:t>
            </a:r>
            <a:endParaRPr lang="en-ID" b="1" dirty="0">
              <a:solidFill>
                <a:schemeClr val="accent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27859E-0963-4358-BDFD-0227539CD7ED}"/>
              </a:ext>
            </a:extLst>
          </p:cNvPr>
          <p:cNvSpPr txBox="1">
            <a:spLocks/>
          </p:cNvSpPr>
          <p:nvPr/>
        </p:nvSpPr>
        <p:spPr>
          <a:xfrm>
            <a:off x="4597059" y="1639957"/>
            <a:ext cx="3452327" cy="42445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sz="1800" dirty="0">
                <a:solidFill>
                  <a:schemeClr val="accent1"/>
                </a:solidFill>
                <a:latin typeface="+mj-lt"/>
              </a:rPr>
              <a:t>¡HOLA!</a:t>
            </a:r>
            <a:endParaRPr lang="en-ID" sz="18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1" name="Marcador de posición de imagen 10" descr="Un hombre con traje y corbata sonriendo&#10;&#10;Descripción generada automáticamente">
            <a:extLst>
              <a:ext uri="{FF2B5EF4-FFF2-40B4-BE49-F238E27FC236}">
                <a16:creationId xmlns:a16="http://schemas.microsoft.com/office/drawing/2014/main" id="{B2BE52AC-2ABC-FBF1-0239-2727B31FF22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1" b="165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1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Texto&#10;&#10;Descripción generada automáticamente">
            <a:extLst>
              <a:ext uri="{FF2B5EF4-FFF2-40B4-BE49-F238E27FC236}">
                <a16:creationId xmlns:a16="http://schemas.microsoft.com/office/drawing/2014/main" id="{E4A505C5-B30E-FC01-1F68-A1F024A52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41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3117E-AF54-2F51-60AE-1DF1B4393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99811-2BE0-7393-DD57-F1E9DBB86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081"/>
            <a:ext cx="10515600" cy="1819275"/>
          </a:xfrm>
        </p:spPr>
        <p:txBody>
          <a:bodyPr/>
          <a:lstStyle/>
          <a:p>
            <a:r>
              <a:rPr lang="es-CO" dirty="0"/>
              <a:t>Descarga el material gratis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A8FD87-365D-F5E3-B848-3C8F3779F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6188" y="5195281"/>
            <a:ext cx="8759622" cy="371643"/>
          </a:xfrm>
        </p:spPr>
        <p:txBody>
          <a:bodyPr>
            <a:normAutofit/>
          </a:bodyPr>
          <a:lstStyle/>
          <a:p>
            <a:pPr algn="ctr"/>
            <a:r>
              <a:rPr lang="es-CO" sz="1600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https://github.com/finanzasvlr/Global-Power-Platform-Bootcamp-Cali-2025</a:t>
            </a:r>
            <a:endParaRPr lang="es-CO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magen 4" descr="Código QR&#10;&#10;Descripción generada automáticamente">
            <a:extLst>
              <a:ext uri="{FF2B5EF4-FFF2-40B4-BE49-F238E27FC236}">
                <a16:creationId xmlns:a16="http://schemas.microsoft.com/office/drawing/2014/main" id="{7C03B40F-6F57-33D5-1C8D-6F9DC0B3F5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829" y="2156940"/>
            <a:ext cx="3038341" cy="3038341"/>
          </a:xfrm>
          <a:prstGeom prst="roundRect">
            <a:avLst/>
          </a:prstGeom>
        </p:spPr>
      </p:pic>
      <p:pic>
        <p:nvPicPr>
          <p:cNvPr id="1026" name="Picture 2" descr="GitHub Logo - símbolo, significado logotipo, historia, PNG">
            <a:extLst>
              <a:ext uri="{FF2B5EF4-FFF2-40B4-BE49-F238E27FC236}">
                <a16:creationId xmlns:a16="http://schemas.microsoft.com/office/drawing/2014/main" id="{216C6B91-F12B-B1DF-16D8-4D2DDD375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593" y="246123"/>
            <a:ext cx="2363407" cy="13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35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102D6-FF88-4BE2-A3D2-1A310C9A3F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05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6EBB2-A08C-4D15-9409-FA72D11363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8509" y="4865922"/>
            <a:ext cx="2277980" cy="825662"/>
          </a:xfrm>
        </p:spPr>
        <p:txBody>
          <a:bodyPr/>
          <a:lstStyle/>
          <a:p>
            <a:r>
              <a:rPr lang="en-US" dirty="0"/>
              <a:t>06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F02CA7-A428-4607-848D-2DCF692C5A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94237E-F7FF-46FE-BE47-F311055448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68509" y="1468349"/>
            <a:ext cx="2277980" cy="825662"/>
          </a:xfrm>
        </p:spPr>
        <p:txBody>
          <a:bodyPr/>
          <a:lstStyle/>
          <a:p>
            <a:r>
              <a:rPr lang="en-US" dirty="0"/>
              <a:t>02</a:t>
            </a:r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BA968F-F49D-4903-BA19-B002A2C67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68509" y="3170472"/>
            <a:ext cx="2277980" cy="825662"/>
          </a:xfrm>
        </p:spPr>
        <p:txBody>
          <a:bodyPr/>
          <a:lstStyle/>
          <a:p>
            <a:r>
              <a:rPr lang="en-US" dirty="0"/>
              <a:t>04</a:t>
            </a:r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8DFE16-177A-4A31-87B0-2B416D712C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01</a:t>
            </a:r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FAC7F9-DC3D-4005-ABAE-7919912DC9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857701" y="1987038"/>
            <a:ext cx="2069196" cy="379481"/>
          </a:xfrm>
        </p:spPr>
        <p:txBody>
          <a:bodyPr>
            <a:normAutofit/>
          </a:bodyPr>
          <a:lstStyle/>
          <a:p>
            <a:r>
              <a:rPr lang="es-CO" dirty="0"/>
              <a:t>Análisis de inventario ABC.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658449-4A8B-4812-A70E-DE21B462883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91497" y="1994241"/>
            <a:ext cx="2635600" cy="3651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CO" dirty="0"/>
              <a:t>Muestra en Excel.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497A28-B802-4312-9CC9-CB2BB7826B2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946362" y="3674231"/>
            <a:ext cx="2546277" cy="89202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s-MX" dirty="0"/>
              <a:t>Clasifica los productos en categorías A, B o C, basándose en la % Acumulada</a:t>
            </a:r>
            <a:r>
              <a:rPr lang="es-CO" dirty="0"/>
              <a:t>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1820DD-CE7A-44F7-8233-2A632348C39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12612" y="3699772"/>
            <a:ext cx="2277981" cy="649010"/>
          </a:xfrm>
        </p:spPr>
        <p:txBody>
          <a:bodyPr>
            <a:normAutofit fontScale="92500"/>
          </a:bodyPr>
          <a:lstStyle/>
          <a:p>
            <a:r>
              <a:rPr lang="es-CO" dirty="0"/>
              <a:t>Realizar los cálculos necesarios para obtener el resultado deseado.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633E259-2C08-4BF7-97AD-2E231894196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62248" y="5396403"/>
            <a:ext cx="1871930" cy="365125"/>
          </a:xfrm>
        </p:spPr>
        <p:txBody>
          <a:bodyPr/>
          <a:lstStyle/>
          <a:p>
            <a:r>
              <a:rPr lang="es-CO" dirty="0"/>
              <a:t>Resumen del resultado.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7B1501A-F61B-446E-88F0-AB926E412DF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878565" y="1624973"/>
            <a:ext cx="1802243" cy="365125"/>
          </a:xfrm>
        </p:spPr>
        <p:txBody>
          <a:bodyPr/>
          <a:lstStyle/>
          <a:p>
            <a:r>
              <a:rPr lang="es-CO" b="1" dirty="0"/>
              <a:t>Tema Central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DF1805D-1190-40DA-9E9C-DF95C0A903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1945" y="1548260"/>
            <a:ext cx="2635600" cy="365125"/>
          </a:xfrm>
        </p:spPr>
        <p:txBody>
          <a:bodyPr/>
          <a:lstStyle/>
          <a:p>
            <a:r>
              <a:rPr lang="es-MX" b="1" dirty="0"/>
              <a:t>A</a:t>
            </a:r>
            <a:r>
              <a:rPr lang="es-CO" b="1" dirty="0"/>
              <a:t>rchivo de Muestra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6642373-222A-4B0D-8771-E6FBEC82FA9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946362" y="3324674"/>
            <a:ext cx="1208995" cy="365125"/>
          </a:xfrm>
        </p:spPr>
        <p:txBody>
          <a:bodyPr/>
          <a:lstStyle/>
          <a:p>
            <a:r>
              <a:rPr lang="es-CO" b="1" dirty="0"/>
              <a:t>Desafío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99E0534-D236-4DA6-A2A6-B5CBEEF1879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091497" y="3325472"/>
            <a:ext cx="2635600" cy="365125"/>
          </a:xfrm>
        </p:spPr>
        <p:txBody>
          <a:bodyPr/>
          <a:lstStyle/>
          <a:p>
            <a:r>
              <a:rPr lang="es-CO" b="1" dirty="0"/>
              <a:t>Desarrollo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75534A-786B-4471-87C3-4CD0F1F8F77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962248" y="4995590"/>
            <a:ext cx="1208995" cy="365125"/>
          </a:xfrm>
        </p:spPr>
        <p:txBody>
          <a:bodyPr/>
          <a:lstStyle/>
          <a:p>
            <a:r>
              <a:rPr lang="es-CO" b="1" dirty="0"/>
              <a:t>Muestra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160C7DD-DACD-45C9-A969-E5034CC5CA8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62383" y="5007915"/>
            <a:ext cx="1246913" cy="365125"/>
          </a:xfrm>
        </p:spPr>
        <p:txBody>
          <a:bodyPr/>
          <a:lstStyle/>
          <a:p>
            <a:r>
              <a:rPr lang="es-MX" b="1" dirty="0"/>
              <a:t>P</a:t>
            </a:r>
            <a:r>
              <a:rPr lang="es-CO" b="1" dirty="0"/>
              <a:t>reguntas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7BFBCCF-FAC7-4B29-97E3-6C405981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080" y="307211"/>
            <a:ext cx="4809665" cy="843621"/>
          </a:xfrm>
        </p:spPr>
        <p:txBody>
          <a:bodyPr/>
          <a:lstStyle/>
          <a:p>
            <a:r>
              <a:rPr lang="es-CO" dirty="0"/>
              <a:t>Tabla de contenido</a:t>
            </a:r>
          </a:p>
        </p:txBody>
      </p:sp>
      <p:pic>
        <p:nvPicPr>
          <p:cNvPr id="24" name="Marcador de posición de imagen 23" descr="Imagen que contiene persona, edificio, interior, hombre&#10;&#10;Descripción generada automáticamente">
            <a:extLst>
              <a:ext uri="{FF2B5EF4-FFF2-40B4-BE49-F238E27FC236}">
                <a16:creationId xmlns:a16="http://schemas.microsoft.com/office/drawing/2014/main" id="{64B57D54-9CD7-7594-61DC-7F9F17942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8" r="27050"/>
          <a:stretch/>
        </p:blipFill>
        <p:spPr>
          <a:xfrm>
            <a:off x="8153400" y="0"/>
            <a:ext cx="4038600" cy="6858000"/>
          </a:xfrm>
        </p:spPr>
      </p:pic>
    </p:spTree>
    <p:extLst>
      <p:ext uri="{BB962C8B-B14F-4D97-AF65-F5344CB8AC3E}">
        <p14:creationId xmlns:p14="http://schemas.microsoft.com/office/powerpoint/2010/main" val="307765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DDAF7-9F17-EDC3-41C4-24765CC7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0"/>
            <a:ext cx="11823032" cy="1090863"/>
          </a:xfrm>
        </p:spPr>
        <p:txBody>
          <a:bodyPr/>
          <a:lstStyle/>
          <a:p>
            <a:r>
              <a:rPr lang="es-CO" dirty="0"/>
              <a:t>Análisis de inventario ABC</a:t>
            </a:r>
          </a:p>
        </p:txBody>
      </p:sp>
      <p:sp>
        <p:nvSpPr>
          <p:cNvPr id="6" name="Google Shape;1603;p40">
            <a:extLst>
              <a:ext uri="{FF2B5EF4-FFF2-40B4-BE49-F238E27FC236}">
                <a16:creationId xmlns:a16="http://schemas.microsoft.com/office/drawing/2014/main" id="{32895120-6501-F933-41A8-261F17DC538C}"/>
              </a:ext>
            </a:extLst>
          </p:cNvPr>
          <p:cNvSpPr txBox="1"/>
          <p:nvPr/>
        </p:nvSpPr>
        <p:spPr>
          <a:xfrm>
            <a:off x="946385" y="1497931"/>
            <a:ext cx="10297027" cy="1316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MX" sz="1600" dirty="0"/>
              <a:t>El análisis de inventario ABC es una técnica de gestión de inventarios que clasifica los productos en tres categorías (A, B y C) según su importancia en términos de valor y frecuencia de uso. Esta técnica se basa en el principio de Pareto, o la regla del 80/20, y permite a las empresas identificar los productos que generan la mayor parte del valor o las ventas para gestionar de manera más eficiente el inventario.</a:t>
            </a:r>
            <a:endParaRPr lang="en-ID" sz="1600" dirty="0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BB01C732-A994-9C96-E3F3-1363CC373BC8}"/>
              </a:ext>
            </a:extLst>
          </p:cNvPr>
          <p:cNvGrpSpPr/>
          <p:nvPr/>
        </p:nvGrpSpPr>
        <p:grpSpPr>
          <a:xfrm>
            <a:off x="948588" y="2814708"/>
            <a:ext cx="785425" cy="785425"/>
            <a:chOff x="5380888" y="4167575"/>
            <a:chExt cx="1036809" cy="1036809"/>
          </a:xfrm>
        </p:grpSpPr>
        <p:sp>
          <p:nvSpPr>
            <p:cNvPr id="8" name="Rectangle: Diagonal Corners Snipped 13">
              <a:extLst>
                <a:ext uri="{FF2B5EF4-FFF2-40B4-BE49-F238E27FC236}">
                  <a16:creationId xmlns:a16="http://schemas.microsoft.com/office/drawing/2014/main" id="{E6CA0C1F-4C8C-AE4B-D177-BBA0BB7A16C1}"/>
                </a:ext>
              </a:extLst>
            </p:cNvPr>
            <p:cNvSpPr/>
            <p:nvPr/>
          </p:nvSpPr>
          <p:spPr>
            <a:xfrm>
              <a:off x="5380888" y="4167575"/>
              <a:ext cx="1036809" cy="103680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9" name="Google Shape;6254;p58">
              <a:extLst>
                <a:ext uri="{FF2B5EF4-FFF2-40B4-BE49-F238E27FC236}">
                  <a16:creationId xmlns:a16="http://schemas.microsoft.com/office/drawing/2014/main" id="{DDA9E2DB-4B3C-17EB-431F-D589ED5A0535}"/>
                </a:ext>
              </a:extLst>
            </p:cNvPr>
            <p:cNvGrpSpPr/>
            <p:nvPr/>
          </p:nvGrpSpPr>
          <p:grpSpPr>
            <a:xfrm>
              <a:off x="5653186" y="4405924"/>
              <a:ext cx="492212" cy="560049"/>
              <a:chOff x="1516475" y="238075"/>
              <a:chExt cx="424650" cy="483175"/>
            </a:xfrm>
            <a:solidFill>
              <a:schemeClr val="bg1"/>
            </a:solidFill>
          </p:grpSpPr>
          <p:sp>
            <p:nvSpPr>
              <p:cNvPr id="10" name="Google Shape;6255;p58">
                <a:extLst>
                  <a:ext uri="{FF2B5EF4-FFF2-40B4-BE49-F238E27FC236}">
                    <a16:creationId xmlns:a16="http://schemas.microsoft.com/office/drawing/2014/main" id="{9B1DF91F-4268-E634-F757-81990AD03CA2}"/>
                  </a:ext>
                </a:extLst>
              </p:cNvPr>
              <p:cNvSpPr/>
              <p:nvPr/>
            </p:nvSpPr>
            <p:spPr>
              <a:xfrm>
                <a:off x="1516475" y="238075"/>
                <a:ext cx="424650" cy="483175"/>
              </a:xfrm>
              <a:custGeom>
                <a:avLst/>
                <a:gdLst/>
                <a:ahLst/>
                <a:cxnLst/>
                <a:rect l="l" t="t" r="r" b="b"/>
                <a:pathLst>
                  <a:path w="16986" h="19327" extrusionOk="0">
                    <a:moveTo>
                      <a:pt x="8491" y="1134"/>
                    </a:moveTo>
                    <a:cubicBezTo>
                      <a:pt x="11302" y="1134"/>
                      <a:pt x="13588" y="3438"/>
                      <a:pt x="13588" y="6267"/>
                    </a:cubicBezTo>
                    <a:cubicBezTo>
                      <a:pt x="13588" y="7318"/>
                      <a:pt x="13262" y="8342"/>
                      <a:pt x="12655" y="9199"/>
                    </a:cubicBezTo>
                    <a:cubicBezTo>
                      <a:pt x="12625" y="9242"/>
                      <a:pt x="12604" y="9272"/>
                      <a:pt x="12595" y="9284"/>
                    </a:cubicBezTo>
                    <a:lnTo>
                      <a:pt x="8491" y="15724"/>
                    </a:lnTo>
                    <a:lnTo>
                      <a:pt x="4388" y="9287"/>
                    </a:lnTo>
                    <a:cubicBezTo>
                      <a:pt x="4382" y="9275"/>
                      <a:pt x="4373" y="9266"/>
                      <a:pt x="4367" y="9257"/>
                    </a:cubicBezTo>
                    <a:cubicBezTo>
                      <a:pt x="4249" y="9091"/>
                      <a:pt x="4140" y="8921"/>
                      <a:pt x="4041" y="8743"/>
                    </a:cubicBezTo>
                    <a:cubicBezTo>
                      <a:pt x="3618" y="7985"/>
                      <a:pt x="3398" y="7134"/>
                      <a:pt x="3398" y="6267"/>
                    </a:cubicBezTo>
                    <a:cubicBezTo>
                      <a:pt x="3398" y="6174"/>
                      <a:pt x="3398" y="6080"/>
                      <a:pt x="3404" y="5990"/>
                    </a:cubicBezTo>
                    <a:cubicBezTo>
                      <a:pt x="3552" y="3266"/>
                      <a:pt x="5786" y="1134"/>
                      <a:pt x="8491" y="1134"/>
                    </a:cubicBezTo>
                    <a:close/>
                    <a:moveTo>
                      <a:pt x="11049" y="13819"/>
                    </a:moveTo>
                    <a:cubicBezTo>
                      <a:pt x="14358" y="14233"/>
                      <a:pt x="15853" y="15289"/>
                      <a:pt x="15853" y="15930"/>
                    </a:cubicBezTo>
                    <a:cubicBezTo>
                      <a:pt x="15853" y="16304"/>
                      <a:pt x="15339" y="16887"/>
                      <a:pt x="13905" y="17397"/>
                    </a:cubicBezTo>
                    <a:cubicBezTo>
                      <a:pt x="12471" y="17910"/>
                      <a:pt x="10545" y="18194"/>
                      <a:pt x="8491" y="18194"/>
                    </a:cubicBezTo>
                    <a:cubicBezTo>
                      <a:pt x="6438" y="18194"/>
                      <a:pt x="4515" y="17910"/>
                      <a:pt x="3077" y="17397"/>
                    </a:cubicBezTo>
                    <a:cubicBezTo>
                      <a:pt x="1640" y="16884"/>
                      <a:pt x="1133" y="16304"/>
                      <a:pt x="1133" y="15930"/>
                    </a:cubicBezTo>
                    <a:cubicBezTo>
                      <a:pt x="1133" y="15289"/>
                      <a:pt x="2625" y="14233"/>
                      <a:pt x="5934" y="13819"/>
                    </a:cubicBezTo>
                    <a:lnTo>
                      <a:pt x="8014" y="17083"/>
                    </a:lnTo>
                    <a:cubicBezTo>
                      <a:pt x="8126" y="17258"/>
                      <a:pt x="8309" y="17346"/>
                      <a:pt x="8491" y="17346"/>
                    </a:cubicBezTo>
                    <a:cubicBezTo>
                      <a:pt x="8674" y="17346"/>
                      <a:pt x="8857" y="17258"/>
                      <a:pt x="8968" y="17083"/>
                    </a:cubicBezTo>
                    <a:lnTo>
                      <a:pt x="11049" y="13819"/>
                    </a:lnTo>
                    <a:close/>
                    <a:moveTo>
                      <a:pt x="8494" y="1"/>
                    </a:moveTo>
                    <a:cubicBezTo>
                      <a:pt x="6947" y="1"/>
                      <a:pt x="5399" y="578"/>
                      <a:pt x="4201" y="1738"/>
                    </a:cubicBezTo>
                    <a:cubicBezTo>
                      <a:pt x="3050" y="2837"/>
                      <a:pt x="2359" y="4338"/>
                      <a:pt x="2274" y="5929"/>
                    </a:cubicBezTo>
                    <a:cubicBezTo>
                      <a:pt x="2268" y="6041"/>
                      <a:pt x="2265" y="6156"/>
                      <a:pt x="2265" y="6267"/>
                    </a:cubicBezTo>
                    <a:cubicBezTo>
                      <a:pt x="2265" y="7327"/>
                      <a:pt x="2534" y="8372"/>
                      <a:pt x="3050" y="9296"/>
                    </a:cubicBezTo>
                    <a:cubicBezTo>
                      <a:pt x="3168" y="9507"/>
                      <a:pt x="3301" y="9713"/>
                      <a:pt x="3440" y="9909"/>
                    </a:cubicBezTo>
                    <a:lnTo>
                      <a:pt x="5267" y="12771"/>
                    </a:lnTo>
                    <a:cubicBezTo>
                      <a:pt x="3953" y="12971"/>
                      <a:pt x="2809" y="13294"/>
                      <a:pt x="1921" y="13713"/>
                    </a:cubicBezTo>
                    <a:cubicBezTo>
                      <a:pt x="333" y="14465"/>
                      <a:pt x="1" y="15332"/>
                      <a:pt x="1" y="15930"/>
                    </a:cubicBezTo>
                    <a:cubicBezTo>
                      <a:pt x="1" y="16648"/>
                      <a:pt x="469" y="17669"/>
                      <a:pt x="2697" y="18466"/>
                    </a:cubicBezTo>
                    <a:cubicBezTo>
                      <a:pt x="4252" y="19022"/>
                      <a:pt x="6311" y="19326"/>
                      <a:pt x="8491" y="19326"/>
                    </a:cubicBezTo>
                    <a:cubicBezTo>
                      <a:pt x="10671" y="19326"/>
                      <a:pt x="12731" y="19022"/>
                      <a:pt x="14286" y="18466"/>
                    </a:cubicBezTo>
                    <a:cubicBezTo>
                      <a:pt x="16514" y="17669"/>
                      <a:pt x="16985" y="16648"/>
                      <a:pt x="16985" y="15930"/>
                    </a:cubicBezTo>
                    <a:cubicBezTo>
                      <a:pt x="16985" y="15332"/>
                      <a:pt x="16650" y="14465"/>
                      <a:pt x="15062" y="13713"/>
                    </a:cubicBezTo>
                    <a:cubicBezTo>
                      <a:pt x="14174" y="13294"/>
                      <a:pt x="13030" y="12971"/>
                      <a:pt x="11716" y="12768"/>
                    </a:cubicBezTo>
                    <a:lnTo>
                      <a:pt x="13549" y="9897"/>
                    </a:lnTo>
                    <a:lnTo>
                      <a:pt x="13561" y="9879"/>
                    </a:lnTo>
                    <a:cubicBezTo>
                      <a:pt x="13567" y="9873"/>
                      <a:pt x="13570" y="9867"/>
                      <a:pt x="13576" y="9861"/>
                    </a:cubicBezTo>
                    <a:cubicBezTo>
                      <a:pt x="15327" y="7382"/>
                      <a:pt x="15041" y="3997"/>
                      <a:pt x="12897" y="1847"/>
                    </a:cubicBezTo>
                    <a:cubicBezTo>
                      <a:pt x="11689" y="618"/>
                      <a:pt x="10092" y="1"/>
                      <a:pt x="84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  <p:sp>
            <p:nvSpPr>
              <p:cNvPr id="11" name="Google Shape;6256;p58">
                <a:extLst>
                  <a:ext uri="{FF2B5EF4-FFF2-40B4-BE49-F238E27FC236}">
                    <a16:creationId xmlns:a16="http://schemas.microsoft.com/office/drawing/2014/main" id="{A36629D4-DDDE-41FE-5165-7068D777EC30}"/>
                  </a:ext>
                </a:extLst>
              </p:cNvPr>
              <p:cNvSpPr/>
              <p:nvPr/>
            </p:nvSpPr>
            <p:spPr>
              <a:xfrm>
                <a:off x="1652425" y="324000"/>
                <a:ext cx="147150" cy="141575"/>
              </a:xfrm>
              <a:custGeom>
                <a:avLst/>
                <a:gdLst/>
                <a:ahLst/>
                <a:cxnLst/>
                <a:rect l="l" t="t" r="r" b="b"/>
                <a:pathLst>
                  <a:path w="5886" h="5663" extrusionOk="0">
                    <a:moveTo>
                      <a:pt x="3054" y="1131"/>
                    </a:moveTo>
                    <a:cubicBezTo>
                      <a:pt x="3495" y="1131"/>
                      <a:pt x="3930" y="1303"/>
                      <a:pt x="4255" y="1629"/>
                    </a:cubicBezTo>
                    <a:cubicBezTo>
                      <a:pt x="4741" y="2115"/>
                      <a:pt x="4886" y="2845"/>
                      <a:pt x="4623" y="3480"/>
                    </a:cubicBezTo>
                    <a:cubicBezTo>
                      <a:pt x="4361" y="4114"/>
                      <a:pt x="3742" y="4530"/>
                      <a:pt x="3053" y="4530"/>
                    </a:cubicBezTo>
                    <a:cubicBezTo>
                      <a:pt x="2114" y="4527"/>
                      <a:pt x="1356" y="3769"/>
                      <a:pt x="1356" y="2830"/>
                    </a:cubicBezTo>
                    <a:cubicBezTo>
                      <a:pt x="1356" y="2142"/>
                      <a:pt x="1770" y="1523"/>
                      <a:pt x="2404" y="1260"/>
                    </a:cubicBezTo>
                    <a:cubicBezTo>
                      <a:pt x="2614" y="1173"/>
                      <a:pt x="2835" y="1131"/>
                      <a:pt x="3054" y="1131"/>
                    </a:cubicBezTo>
                    <a:close/>
                    <a:moveTo>
                      <a:pt x="3053" y="0"/>
                    </a:moveTo>
                    <a:cubicBezTo>
                      <a:pt x="2316" y="0"/>
                      <a:pt x="1593" y="287"/>
                      <a:pt x="1051" y="828"/>
                    </a:cubicBezTo>
                    <a:cubicBezTo>
                      <a:pt x="242" y="1638"/>
                      <a:pt x="1" y="2855"/>
                      <a:pt x="439" y="3914"/>
                    </a:cubicBezTo>
                    <a:cubicBezTo>
                      <a:pt x="876" y="4971"/>
                      <a:pt x="1909" y="5663"/>
                      <a:pt x="3053" y="5663"/>
                    </a:cubicBezTo>
                    <a:cubicBezTo>
                      <a:pt x="4617" y="5660"/>
                      <a:pt x="5883" y="4394"/>
                      <a:pt x="5886" y="2830"/>
                    </a:cubicBezTo>
                    <a:cubicBezTo>
                      <a:pt x="5886" y="1686"/>
                      <a:pt x="5194" y="653"/>
                      <a:pt x="4137" y="216"/>
                    </a:cubicBezTo>
                    <a:cubicBezTo>
                      <a:pt x="3786" y="70"/>
                      <a:pt x="3418" y="0"/>
                      <a:pt x="30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12" name="Google Shape;1603;p40">
            <a:extLst>
              <a:ext uri="{FF2B5EF4-FFF2-40B4-BE49-F238E27FC236}">
                <a16:creationId xmlns:a16="http://schemas.microsoft.com/office/drawing/2014/main" id="{2C72BCB9-145C-72A4-CC15-734B531C28CA}"/>
              </a:ext>
            </a:extLst>
          </p:cNvPr>
          <p:cNvSpPr txBox="1"/>
          <p:nvPr/>
        </p:nvSpPr>
        <p:spPr>
          <a:xfrm>
            <a:off x="1940290" y="2814708"/>
            <a:ext cx="4155710" cy="760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r>
              <a:rPr lang="es-MX" sz="1600" b="1" dirty="0"/>
              <a:t>Mejora en la toma de decisiones</a:t>
            </a:r>
            <a:r>
              <a:rPr lang="es-MX" sz="1600" dirty="0"/>
              <a:t>: Permite que las empresas asignen recursos y tiempo a los productos con mayor impacto.</a:t>
            </a:r>
            <a:endParaRPr lang="en-US" sz="1600" dirty="0"/>
          </a:p>
        </p:txBody>
      </p:sp>
      <p:sp>
        <p:nvSpPr>
          <p:cNvPr id="13" name="Rectangle: Diagonal Corners Snipped 18">
            <a:extLst>
              <a:ext uri="{FF2B5EF4-FFF2-40B4-BE49-F238E27FC236}">
                <a16:creationId xmlns:a16="http://schemas.microsoft.com/office/drawing/2014/main" id="{1669D194-95C4-3D3C-4F7C-1BB1D6ACC78C}"/>
              </a:ext>
            </a:extLst>
          </p:cNvPr>
          <p:cNvSpPr/>
          <p:nvPr/>
        </p:nvSpPr>
        <p:spPr>
          <a:xfrm>
            <a:off x="948588" y="3819403"/>
            <a:ext cx="785426" cy="785426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Diagonal Corners Snipped 19">
            <a:extLst>
              <a:ext uri="{FF2B5EF4-FFF2-40B4-BE49-F238E27FC236}">
                <a16:creationId xmlns:a16="http://schemas.microsoft.com/office/drawing/2014/main" id="{CEADFB21-008A-69E5-81B8-F74A0FF7BEFF}"/>
              </a:ext>
            </a:extLst>
          </p:cNvPr>
          <p:cNvSpPr/>
          <p:nvPr/>
        </p:nvSpPr>
        <p:spPr>
          <a:xfrm>
            <a:off x="948994" y="4824099"/>
            <a:ext cx="785426" cy="785426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5" name="Google Shape;6265;p58">
            <a:extLst>
              <a:ext uri="{FF2B5EF4-FFF2-40B4-BE49-F238E27FC236}">
                <a16:creationId xmlns:a16="http://schemas.microsoft.com/office/drawing/2014/main" id="{239AF91A-ECD7-39A4-87BD-69E9271329DD}"/>
              </a:ext>
            </a:extLst>
          </p:cNvPr>
          <p:cNvGrpSpPr/>
          <p:nvPr/>
        </p:nvGrpSpPr>
        <p:grpSpPr>
          <a:xfrm>
            <a:off x="1153515" y="3970998"/>
            <a:ext cx="375571" cy="423426"/>
            <a:chOff x="3299850" y="238575"/>
            <a:chExt cx="427725" cy="482225"/>
          </a:xfrm>
          <a:solidFill>
            <a:schemeClr val="bg1"/>
          </a:solidFill>
        </p:grpSpPr>
        <p:sp>
          <p:nvSpPr>
            <p:cNvPr id="16" name="Google Shape;6266;p58">
              <a:extLst>
                <a:ext uri="{FF2B5EF4-FFF2-40B4-BE49-F238E27FC236}">
                  <a16:creationId xmlns:a16="http://schemas.microsoft.com/office/drawing/2014/main" id="{E4BF34B2-7AED-0AE9-6CE5-A11ABF6A9418}"/>
                </a:ext>
              </a:extLst>
            </p:cNvPr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17" name="Google Shape;6267;p58">
              <a:extLst>
                <a:ext uri="{FF2B5EF4-FFF2-40B4-BE49-F238E27FC236}">
                  <a16:creationId xmlns:a16="http://schemas.microsoft.com/office/drawing/2014/main" id="{D5DB5E64-94B1-0ECC-6CF6-81EA984D25D3}"/>
                </a:ext>
              </a:extLst>
            </p:cNvPr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18" name="Google Shape;6268;p58">
              <a:extLst>
                <a:ext uri="{FF2B5EF4-FFF2-40B4-BE49-F238E27FC236}">
                  <a16:creationId xmlns:a16="http://schemas.microsoft.com/office/drawing/2014/main" id="{198B5E0C-F29A-B419-CBA8-7E3D2E9E3105}"/>
                </a:ext>
              </a:extLst>
            </p:cNvPr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19" name="Google Shape;6269;p58">
              <a:extLst>
                <a:ext uri="{FF2B5EF4-FFF2-40B4-BE49-F238E27FC236}">
                  <a16:creationId xmlns:a16="http://schemas.microsoft.com/office/drawing/2014/main" id="{2D2ABF87-1DE9-9A42-0AA3-53A89728C0C6}"/>
                </a:ext>
              </a:extLst>
            </p:cNvPr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20" name="Google Shape;6270;p58">
              <a:extLst>
                <a:ext uri="{FF2B5EF4-FFF2-40B4-BE49-F238E27FC236}">
                  <a16:creationId xmlns:a16="http://schemas.microsoft.com/office/drawing/2014/main" id="{CA8333C7-EC17-EDAB-FCEB-F7B7C16FD05B}"/>
                </a:ext>
              </a:extLst>
            </p:cNvPr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rgbClr val="435D74"/>
                </a:solidFill>
              </a:endParaRPr>
            </a:p>
          </p:txBody>
        </p:sp>
      </p:grpSp>
      <p:grpSp>
        <p:nvGrpSpPr>
          <p:cNvPr id="21" name="Google Shape;6346;p58">
            <a:extLst>
              <a:ext uri="{FF2B5EF4-FFF2-40B4-BE49-F238E27FC236}">
                <a16:creationId xmlns:a16="http://schemas.microsoft.com/office/drawing/2014/main" id="{62543DFD-36D0-F1DE-4C3C-967A7FCDA06D}"/>
              </a:ext>
            </a:extLst>
          </p:cNvPr>
          <p:cNvGrpSpPr/>
          <p:nvPr/>
        </p:nvGrpSpPr>
        <p:grpSpPr>
          <a:xfrm>
            <a:off x="1127502" y="5017729"/>
            <a:ext cx="428409" cy="424282"/>
            <a:chOff x="3860250" y="1427025"/>
            <a:chExt cx="487900" cy="483200"/>
          </a:xfrm>
          <a:solidFill>
            <a:schemeClr val="bg1"/>
          </a:solidFill>
        </p:grpSpPr>
        <p:sp>
          <p:nvSpPr>
            <p:cNvPr id="22" name="Google Shape;6347;p58">
              <a:extLst>
                <a:ext uri="{FF2B5EF4-FFF2-40B4-BE49-F238E27FC236}">
                  <a16:creationId xmlns:a16="http://schemas.microsoft.com/office/drawing/2014/main" id="{48ED447E-C5EB-050A-2084-E2DB21E6EAB4}"/>
                </a:ext>
              </a:extLst>
            </p:cNvPr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23" name="Google Shape;6348;p58">
              <a:extLst>
                <a:ext uri="{FF2B5EF4-FFF2-40B4-BE49-F238E27FC236}">
                  <a16:creationId xmlns:a16="http://schemas.microsoft.com/office/drawing/2014/main" id="{F5B6BBBA-5CDB-FAD1-CD9D-21084CEC176C}"/>
                </a:ext>
              </a:extLst>
            </p:cNvPr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24" name="Google Shape;6349;p58">
              <a:extLst>
                <a:ext uri="{FF2B5EF4-FFF2-40B4-BE49-F238E27FC236}">
                  <a16:creationId xmlns:a16="http://schemas.microsoft.com/office/drawing/2014/main" id="{39FAB7CA-E022-72DB-234C-3F2F5BB9C916}"/>
                </a:ext>
              </a:extLst>
            </p:cNvPr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rgbClr val="435D74"/>
                </a:solidFill>
              </a:endParaRPr>
            </a:p>
          </p:txBody>
        </p:sp>
      </p:grpSp>
      <p:sp>
        <p:nvSpPr>
          <p:cNvPr id="25" name="Google Shape;1603;p40">
            <a:extLst>
              <a:ext uri="{FF2B5EF4-FFF2-40B4-BE49-F238E27FC236}">
                <a16:creationId xmlns:a16="http://schemas.microsoft.com/office/drawing/2014/main" id="{3FEAEC3F-C4E3-DC57-D3D7-C2193A2DED9C}"/>
              </a:ext>
            </a:extLst>
          </p:cNvPr>
          <p:cNvSpPr txBox="1"/>
          <p:nvPr/>
        </p:nvSpPr>
        <p:spPr>
          <a:xfrm>
            <a:off x="1940290" y="3811053"/>
            <a:ext cx="4155710" cy="760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r>
              <a:rPr lang="es-MX" sz="1600" b="1" dirty="0"/>
              <a:t>Reducción de costos</a:t>
            </a:r>
            <a:r>
              <a:rPr lang="es-MX" sz="1600" dirty="0"/>
              <a:t>: Fomenta una gestión más cuidadosa y eficiente, evitando sobrestock en categorías menos críticas.</a:t>
            </a:r>
            <a:endParaRPr lang="en-US" sz="1600" dirty="0"/>
          </a:p>
        </p:txBody>
      </p:sp>
      <p:sp>
        <p:nvSpPr>
          <p:cNvPr id="26" name="Google Shape;1603;p40">
            <a:extLst>
              <a:ext uri="{FF2B5EF4-FFF2-40B4-BE49-F238E27FC236}">
                <a16:creationId xmlns:a16="http://schemas.microsoft.com/office/drawing/2014/main" id="{2A2028F7-95F3-8A5D-5A80-0EBB26715E46}"/>
              </a:ext>
            </a:extLst>
          </p:cNvPr>
          <p:cNvSpPr txBox="1"/>
          <p:nvPr/>
        </p:nvSpPr>
        <p:spPr>
          <a:xfrm>
            <a:off x="1940290" y="4824099"/>
            <a:ext cx="4155710" cy="760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r>
              <a:rPr lang="es-MX" sz="1600" b="1" dirty="0"/>
              <a:t>Optimización de inventario</a:t>
            </a:r>
            <a:r>
              <a:rPr lang="es-MX" sz="1600" dirty="0"/>
              <a:t>: Ayuda a priorizar el manejo de los productos más valiosos.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76924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63F0B-7CB3-B24B-C3B1-E25A7E11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0"/>
            <a:ext cx="11823032" cy="1090863"/>
          </a:xfrm>
        </p:spPr>
        <p:txBody>
          <a:bodyPr/>
          <a:lstStyle/>
          <a:p>
            <a:r>
              <a:rPr lang="es-CO" dirty="0"/>
              <a:t>Clasificación de categorías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5F488F20-A9BA-09F2-86E2-BF0D399E622C}"/>
              </a:ext>
            </a:extLst>
          </p:cNvPr>
          <p:cNvSpPr/>
          <p:nvPr/>
        </p:nvSpPr>
        <p:spPr>
          <a:xfrm>
            <a:off x="1249412" y="2071791"/>
            <a:ext cx="2984310" cy="2990850"/>
          </a:xfrm>
          <a:prstGeom prst="snip1Rect">
            <a:avLst/>
          </a:prstGeom>
          <a:solidFill>
            <a:srgbClr val="005AA6">
              <a:alpha val="12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Freeform: Shape 5">
            <a:extLst>
              <a:ext uri="{FF2B5EF4-FFF2-40B4-BE49-F238E27FC236}">
                <a16:creationId xmlns:a16="http://schemas.microsoft.com/office/drawing/2014/main" id="{A07AAE8A-C8AE-20F5-F304-FFDA1E690974}"/>
              </a:ext>
            </a:extLst>
          </p:cNvPr>
          <p:cNvSpPr/>
          <p:nvPr/>
        </p:nvSpPr>
        <p:spPr>
          <a:xfrm>
            <a:off x="1996042" y="1550297"/>
            <a:ext cx="1507829" cy="1250635"/>
          </a:xfrm>
          <a:custGeom>
            <a:avLst/>
            <a:gdLst>
              <a:gd name="connsiteX0" fmla="*/ 208916 w 504825"/>
              <a:gd name="connsiteY0" fmla="*/ 417904 h 419100"/>
              <a:gd name="connsiteX1" fmla="*/ 462281 w 504825"/>
              <a:gd name="connsiteY1" fmla="*/ 361706 h 419100"/>
              <a:gd name="connsiteX2" fmla="*/ 407036 w 504825"/>
              <a:gd name="connsiteY2" fmla="*/ 13091 h 419100"/>
              <a:gd name="connsiteX3" fmla="*/ 2223 w 504825"/>
              <a:gd name="connsiteY3" fmla="*/ 313129 h 419100"/>
              <a:gd name="connsiteX4" fmla="*/ 208916 w 504825"/>
              <a:gd name="connsiteY4" fmla="*/ 417904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825" h="419100">
                <a:moveTo>
                  <a:pt x="208916" y="417904"/>
                </a:moveTo>
                <a:cubicBezTo>
                  <a:pt x="258446" y="424571"/>
                  <a:pt x="390843" y="444574"/>
                  <a:pt x="462281" y="361706"/>
                </a:cubicBezTo>
                <a:cubicBezTo>
                  <a:pt x="548958" y="261694"/>
                  <a:pt x="503238" y="62621"/>
                  <a:pt x="407036" y="13091"/>
                </a:cubicBezTo>
                <a:cubicBezTo>
                  <a:pt x="262256" y="-60251"/>
                  <a:pt x="-28257" y="193114"/>
                  <a:pt x="2223" y="313129"/>
                </a:cubicBezTo>
                <a:cubicBezTo>
                  <a:pt x="22226" y="391234"/>
                  <a:pt x="180341" y="414094"/>
                  <a:pt x="208916" y="417904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6" name="Google Shape;1603;p40">
            <a:extLst>
              <a:ext uri="{FF2B5EF4-FFF2-40B4-BE49-F238E27FC236}">
                <a16:creationId xmlns:a16="http://schemas.microsoft.com/office/drawing/2014/main" id="{32B0205B-EA1A-8631-A52E-A9A70A651BBE}"/>
              </a:ext>
            </a:extLst>
          </p:cNvPr>
          <p:cNvSpPr txBox="1"/>
          <p:nvPr/>
        </p:nvSpPr>
        <p:spPr>
          <a:xfrm>
            <a:off x="1401233" y="3111887"/>
            <a:ext cx="2725621" cy="99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Representa los productos de mayor valor o rotación, aunque su cantidad sea pequeña. Suelen constituir el 20% del inventario, pero representan el 70-80% del valor total.</a:t>
            </a:r>
            <a:endParaRPr sz="1200" dirty="0">
              <a:ea typeface="Josefin Slab"/>
              <a:cs typeface="Josefin Slab"/>
              <a:sym typeface="Josefin Slab"/>
            </a:endParaRPr>
          </a:p>
        </p:txBody>
      </p:sp>
      <p:sp>
        <p:nvSpPr>
          <p:cNvPr id="7" name="Rectangle: Single Corner Snipped 10">
            <a:extLst>
              <a:ext uri="{FF2B5EF4-FFF2-40B4-BE49-F238E27FC236}">
                <a16:creationId xmlns:a16="http://schemas.microsoft.com/office/drawing/2014/main" id="{9E8AC695-B825-379A-9092-2DB04C5D153A}"/>
              </a:ext>
            </a:extLst>
          </p:cNvPr>
          <p:cNvSpPr/>
          <p:nvPr/>
        </p:nvSpPr>
        <p:spPr>
          <a:xfrm>
            <a:off x="4515351" y="2071791"/>
            <a:ext cx="2984310" cy="2990850"/>
          </a:xfrm>
          <a:prstGeom prst="snip1Rect">
            <a:avLst/>
          </a:prstGeom>
          <a:solidFill>
            <a:schemeClr val="bg1">
              <a:lumMod val="8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66A405F0-1AA0-5E9F-C2CD-4439902D610E}"/>
              </a:ext>
            </a:extLst>
          </p:cNvPr>
          <p:cNvSpPr/>
          <p:nvPr/>
        </p:nvSpPr>
        <p:spPr>
          <a:xfrm>
            <a:off x="5253592" y="1550297"/>
            <a:ext cx="1507829" cy="1250635"/>
          </a:xfrm>
          <a:custGeom>
            <a:avLst/>
            <a:gdLst>
              <a:gd name="connsiteX0" fmla="*/ 208916 w 504825"/>
              <a:gd name="connsiteY0" fmla="*/ 417904 h 419100"/>
              <a:gd name="connsiteX1" fmla="*/ 462281 w 504825"/>
              <a:gd name="connsiteY1" fmla="*/ 361706 h 419100"/>
              <a:gd name="connsiteX2" fmla="*/ 407036 w 504825"/>
              <a:gd name="connsiteY2" fmla="*/ 13091 h 419100"/>
              <a:gd name="connsiteX3" fmla="*/ 2223 w 504825"/>
              <a:gd name="connsiteY3" fmla="*/ 313129 h 419100"/>
              <a:gd name="connsiteX4" fmla="*/ 208916 w 504825"/>
              <a:gd name="connsiteY4" fmla="*/ 417904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825" h="419100">
                <a:moveTo>
                  <a:pt x="208916" y="417904"/>
                </a:moveTo>
                <a:cubicBezTo>
                  <a:pt x="258446" y="424571"/>
                  <a:pt x="390843" y="444574"/>
                  <a:pt x="462281" y="361706"/>
                </a:cubicBezTo>
                <a:cubicBezTo>
                  <a:pt x="548958" y="261694"/>
                  <a:pt x="503238" y="62621"/>
                  <a:pt x="407036" y="13091"/>
                </a:cubicBezTo>
                <a:cubicBezTo>
                  <a:pt x="262256" y="-60251"/>
                  <a:pt x="-28257" y="193114"/>
                  <a:pt x="2223" y="313129"/>
                </a:cubicBezTo>
                <a:cubicBezTo>
                  <a:pt x="22226" y="391234"/>
                  <a:pt x="180341" y="414094"/>
                  <a:pt x="208916" y="417904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9" name="Google Shape;1603;p40">
            <a:extLst>
              <a:ext uri="{FF2B5EF4-FFF2-40B4-BE49-F238E27FC236}">
                <a16:creationId xmlns:a16="http://schemas.microsoft.com/office/drawing/2014/main" id="{75D1B7B0-CA1E-F98D-93C7-C5EBD8B61254}"/>
              </a:ext>
            </a:extLst>
          </p:cNvPr>
          <p:cNvSpPr txBox="1"/>
          <p:nvPr/>
        </p:nvSpPr>
        <p:spPr>
          <a:xfrm>
            <a:off x="4567959" y="3111887"/>
            <a:ext cx="2931701" cy="99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rgbClr val="434343"/>
                </a:solidFill>
                <a:ea typeface="Josefin Slab"/>
                <a:cs typeface="Josefin Slab"/>
                <a:sym typeface="Josefin Slab"/>
              </a:rPr>
              <a:t>Productos de valor medio y rotación moderada. Generalmente, son alrededor del 30% del inventario y representan el 15-20% del valor total.</a:t>
            </a:r>
            <a:endParaRPr sz="1400" dirty="0">
              <a:solidFill>
                <a:srgbClr val="434343"/>
              </a:solidFill>
              <a:ea typeface="Josefin Slab"/>
              <a:cs typeface="Josefin Slab"/>
              <a:sym typeface="Josefin Slab"/>
            </a:endParaRPr>
          </a:p>
        </p:txBody>
      </p:sp>
      <p:sp>
        <p:nvSpPr>
          <p:cNvPr id="10" name="Rectangle: Single Corner Snipped 16">
            <a:extLst>
              <a:ext uri="{FF2B5EF4-FFF2-40B4-BE49-F238E27FC236}">
                <a16:creationId xmlns:a16="http://schemas.microsoft.com/office/drawing/2014/main" id="{130DA36D-6CFC-2DB5-3B59-EAFD6D1E3798}"/>
              </a:ext>
            </a:extLst>
          </p:cNvPr>
          <p:cNvSpPr/>
          <p:nvPr/>
        </p:nvSpPr>
        <p:spPr>
          <a:xfrm>
            <a:off x="7772901" y="2071791"/>
            <a:ext cx="2984310" cy="2990850"/>
          </a:xfrm>
          <a:prstGeom prst="snip1Rect">
            <a:avLst/>
          </a:prstGeom>
          <a:solidFill>
            <a:schemeClr val="accent2">
              <a:lumMod val="50000"/>
              <a:alpha val="12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reeform: Shape 18">
            <a:extLst>
              <a:ext uri="{FF2B5EF4-FFF2-40B4-BE49-F238E27FC236}">
                <a16:creationId xmlns:a16="http://schemas.microsoft.com/office/drawing/2014/main" id="{A6FFC9C1-E45E-1454-C4D8-EBFF9BF09AD3}"/>
              </a:ext>
            </a:extLst>
          </p:cNvPr>
          <p:cNvSpPr/>
          <p:nvPr/>
        </p:nvSpPr>
        <p:spPr>
          <a:xfrm>
            <a:off x="8511142" y="1550297"/>
            <a:ext cx="1507829" cy="1250635"/>
          </a:xfrm>
          <a:custGeom>
            <a:avLst/>
            <a:gdLst>
              <a:gd name="connsiteX0" fmla="*/ 208916 w 504825"/>
              <a:gd name="connsiteY0" fmla="*/ 417904 h 419100"/>
              <a:gd name="connsiteX1" fmla="*/ 462281 w 504825"/>
              <a:gd name="connsiteY1" fmla="*/ 361706 h 419100"/>
              <a:gd name="connsiteX2" fmla="*/ 407036 w 504825"/>
              <a:gd name="connsiteY2" fmla="*/ 13091 h 419100"/>
              <a:gd name="connsiteX3" fmla="*/ 2223 w 504825"/>
              <a:gd name="connsiteY3" fmla="*/ 313129 h 419100"/>
              <a:gd name="connsiteX4" fmla="*/ 208916 w 504825"/>
              <a:gd name="connsiteY4" fmla="*/ 417904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825" h="419100">
                <a:moveTo>
                  <a:pt x="208916" y="417904"/>
                </a:moveTo>
                <a:cubicBezTo>
                  <a:pt x="258446" y="424571"/>
                  <a:pt x="390843" y="444574"/>
                  <a:pt x="462281" y="361706"/>
                </a:cubicBezTo>
                <a:cubicBezTo>
                  <a:pt x="548958" y="261694"/>
                  <a:pt x="503238" y="62621"/>
                  <a:pt x="407036" y="13091"/>
                </a:cubicBezTo>
                <a:cubicBezTo>
                  <a:pt x="262256" y="-60251"/>
                  <a:pt x="-28257" y="193114"/>
                  <a:pt x="2223" y="313129"/>
                </a:cubicBezTo>
                <a:cubicBezTo>
                  <a:pt x="22226" y="391234"/>
                  <a:pt x="180341" y="414094"/>
                  <a:pt x="208916" y="417904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2" name="Google Shape;1603;p40">
            <a:extLst>
              <a:ext uri="{FF2B5EF4-FFF2-40B4-BE49-F238E27FC236}">
                <a16:creationId xmlns:a16="http://schemas.microsoft.com/office/drawing/2014/main" id="{E68839D3-B915-409C-1DD0-BB4A5E7241DF}"/>
              </a:ext>
            </a:extLst>
          </p:cNvPr>
          <p:cNvSpPr txBox="1"/>
          <p:nvPr/>
        </p:nvSpPr>
        <p:spPr>
          <a:xfrm>
            <a:off x="7772901" y="3111887"/>
            <a:ext cx="2984310" cy="99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ea typeface="Josefin Slab"/>
                <a:cs typeface="Josefin Slab"/>
                <a:sym typeface="Josefin Slab"/>
              </a:rPr>
              <a:t>Productos de menor valor o impacto en ventas, aunque sean los más numerosos. Constituyen el 50% del inventario, pero solo el 5% del valor total.</a:t>
            </a:r>
            <a:endParaRPr sz="1400" dirty="0">
              <a:ea typeface="Josefin Slab"/>
              <a:cs typeface="Josefin Slab"/>
              <a:sym typeface="Josefin Slab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34588D9-DCA7-CD22-9F78-3B5F258572DA}"/>
              </a:ext>
            </a:extLst>
          </p:cNvPr>
          <p:cNvSpPr txBox="1"/>
          <p:nvPr/>
        </p:nvSpPr>
        <p:spPr>
          <a:xfrm>
            <a:off x="2438098" y="1713949"/>
            <a:ext cx="699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chemeClr val="bg1"/>
                </a:solidFill>
              </a:rPr>
              <a:t>A</a:t>
            </a:r>
            <a:endParaRPr lang="es-CO" sz="3200" b="1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CE50B3E-65D5-0CD8-9EEA-E36CF39C7A69}"/>
              </a:ext>
            </a:extLst>
          </p:cNvPr>
          <p:cNvSpPr txBox="1"/>
          <p:nvPr/>
        </p:nvSpPr>
        <p:spPr>
          <a:xfrm>
            <a:off x="5729499" y="1713949"/>
            <a:ext cx="699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chemeClr val="bg1"/>
                </a:solidFill>
              </a:rPr>
              <a:t>B</a:t>
            </a:r>
            <a:endParaRPr lang="es-CO" sz="3200" b="1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5DC0A7D-C908-A7BF-E972-3BD1B36E3ACD}"/>
              </a:ext>
            </a:extLst>
          </p:cNvPr>
          <p:cNvSpPr txBox="1"/>
          <p:nvPr/>
        </p:nvSpPr>
        <p:spPr>
          <a:xfrm>
            <a:off x="8915333" y="1713949"/>
            <a:ext cx="699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chemeClr val="bg1"/>
                </a:solidFill>
              </a:rPr>
              <a:t>C</a:t>
            </a:r>
            <a:endParaRPr lang="es-CO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753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3B45A-0EE8-48BC-B96D-B6D832527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061" y="544327"/>
            <a:ext cx="2945112" cy="9631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s-CO" sz="3600"/>
              <a:t>Redes Sociales</a:t>
            </a:r>
            <a:endParaRPr lang="en-ID" sz="3600" dirty="0"/>
          </a:p>
        </p:txBody>
      </p:sp>
      <p:sp>
        <p:nvSpPr>
          <p:cNvPr id="14" name="Rectangle: Diagonal Corners Snipped 13">
            <a:extLst>
              <a:ext uri="{FF2B5EF4-FFF2-40B4-BE49-F238E27FC236}">
                <a16:creationId xmlns:a16="http://schemas.microsoft.com/office/drawing/2014/main" id="{10ABC7E4-E872-4804-84C6-4B94A4946B71}"/>
              </a:ext>
            </a:extLst>
          </p:cNvPr>
          <p:cNvSpPr/>
          <p:nvPr/>
        </p:nvSpPr>
        <p:spPr>
          <a:xfrm>
            <a:off x="5913093" y="4069291"/>
            <a:ext cx="785426" cy="785426"/>
          </a:xfrm>
          <a:prstGeom prst="snip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1" name="Google Shape;6346;p58">
            <a:extLst>
              <a:ext uri="{FF2B5EF4-FFF2-40B4-BE49-F238E27FC236}">
                <a16:creationId xmlns:a16="http://schemas.microsoft.com/office/drawing/2014/main" id="{1F73467B-C2AB-477C-82FF-C91E47B443FA}"/>
              </a:ext>
            </a:extLst>
          </p:cNvPr>
          <p:cNvGrpSpPr/>
          <p:nvPr/>
        </p:nvGrpSpPr>
        <p:grpSpPr>
          <a:xfrm>
            <a:off x="6084775" y="4262257"/>
            <a:ext cx="428409" cy="424282"/>
            <a:chOff x="3860250" y="1427025"/>
            <a:chExt cx="487900" cy="4832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2" name="Google Shape;6347;p58">
              <a:extLst>
                <a:ext uri="{FF2B5EF4-FFF2-40B4-BE49-F238E27FC236}">
                  <a16:creationId xmlns:a16="http://schemas.microsoft.com/office/drawing/2014/main" id="{1197CF03-C6FE-4E26-8FDB-20658A9C088D}"/>
                </a:ext>
              </a:extLst>
            </p:cNvPr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23" name="Google Shape;6348;p58">
              <a:extLst>
                <a:ext uri="{FF2B5EF4-FFF2-40B4-BE49-F238E27FC236}">
                  <a16:creationId xmlns:a16="http://schemas.microsoft.com/office/drawing/2014/main" id="{56F7955C-3B65-4DBC-A485-7797AFD3E2D7}"/>
                </a:ext>
              </a:extLst>
            </p:cNvPr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24" name="Google Shape;6349;p58">
              <a:extLst>
                <a:ext uri="{FF2B5EF4-FFF2-40B4-BE49-F238E27FC236}">
                  <a16:creationId xmlns:a16="http://schemas.microsoft.com/office/drawing/2014/main" id="{672D9A8E-9530-4F59-B1CC-64F7E6696023}"/>
                </a:ext>
              </a:extLst>
            </p:cNvPr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rgbClr val="435D74"/>
                </a:solidFill>
              </a:endParaRPr>
            </a:p>
          </p:txBody>
        </p:sp>
      </p:grpSp>
      <p:sp>
        <p:nvSpPr>
          <p:cNvPr id="26" name="Google Shape;1603;p40">
            <a:extLst>
              <a:ext uri="{FF2B5EF4-FFF2-40B4-BE49-F238E27FC236}">
                <a16:creationId xmlns:a16="http://schemas.microsoft.com/office/drawing/2014/main" id="{44A1806D-73A0-4660-A105-F14AD0B7FC82}"/>
              </a:ext>
            </a:extLst>
          </p:cNvPr>
          <p:cNvSpPr txBox="1"/>
          <p:nvPr/>
        </p:nvSpPr>
        <p:spPr>
          <a:xfrm>
            <a:off x="7092174" y="5003190"/>
            <a:ext cx="4155710" cy="420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r>
              <a:rPr lang="en-US" sz="1400" dirty="0"/>
              <a:t>https://www.youtube.com/@hectorlafont3464 </a:t>
            </a:r>
          </a:p>
        </p:txBody>
      </p:sp>
      <p:pic>
        <p:nvPicPr>
          <p:cNvPr id="7" name="Marcador de posición de imagen 6" descr="Una mano muestra un objeto en la mano&#10;&#10;Descripción generada automáticamente con confianza media">
            <a:extLst>
              <a:ext uri="{FF2B5EF4-FFF2-40B4-BE49-F238E27FC236}">
                <a16:creationId xmlns:a16="http://schemas.microsoft.com/office/drawing/2014/main" id="{8E32DFFB-9940-3CA9-CB09-B9760BD5908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/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1A3DC2C-1500-CDF7-860D-CCAECB528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246" y="3881865"/>
            <a:ext cx="1121325" cy="1121325"/>
          </a:xfrm>
          <a:prstGeom prst="rect">
            <a:avLst/>
          </a:prstGeom>
        </p:spPr>
      </p:pic>
      <p:sp>
        <p:nvSpPr>
          <p:cNvPr id="4" name="Google Shape;1603;p40">
            <a:extLst>
              <a:ext uri="{FF2B5EF4-FFF2-40B4-BE49-F238E27FC236}">
                <a16:creationId xmlns:a16="http://schemas.microsoft.com/office/drawing/2014/main" id="{F17F41AA-578A-53CF-1DDB-4F7779C528F3}"/>
              </a:ext>
            </a:extLst>
          </p:cNvPr>
          <p:cNvSpPr txBox="1"/>
          <p:nvPr/>
        </p:nvSpPr>
        <p:spPr>
          <a:xfrm>
            <a:off x="7092174" y="3275596"/>
            <a:ext cx="5009562" cy="26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r>
              <a:rPr lang="en-US" sz="1400" dirty="0"/>
              <a:t>https://www.linkedin.com/in/hector-jesus-lafont-vasquez-239950196/ </a:t>
            </a:r>
          </a:p>
          <a:p>
            <a:r>
              <a:rPr lang="en-US" sz="1400" dirty="0"/>
              <a:t> </a:t>
            </a:r>
          </a:p>
        </p:txBody>
      </p:sp>
      <p:sp>
        <p:nvSpPr>
          <p:cNvPr id="27" name="Rectangle: Diagonal Corners Snipped 13">
            <a:extLst>
              <a:ext uri="{FF2B5EF4-FFF2-40B4-BE49-F238E27FC236}">
                <a16:creationId xmlns:a16="http://schemas.microsoft.com/office/drawing/2014/main" id="{55A7758F-1E6E-549D-3AE1-EDB919BEDBB2}"/>
              </a:ext>
            </a:extLst>
          </p:cNvPr>
          <p:cNvSpPr/>
          <p:nvPr/>
        </p:nvSpPr>
        <p:spPr>
          <a:xfrm>
            <a:off x="5913093" y="2160779"/>
            <a:ext cx="785426" cy="785426"/>
          </a:xfrm>
          <a:prstGeom prst="snip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8" name="Google Shape;6346;p58">
            <a:extLst>
              <a:ext uri="{FF2B5EF4-FFF2-40B4-BE49-F238E27FC236}">
                <a16:creationId xmlns:a16="http://schemas.microsoft.com/office/drawing/2014/main" id="{67517FCB-2AB0-B8C9-17A3-68EE3A8E4868}"/>
              </a:ext>
            </a:extLst>
          </p:cNvPr>
          <p:cNvGrpSpPr/>
          <p:nvPr/>
        </p:nvGrpSpPr>
        <p:grpSpPr>
          <a:xfrm>
            <a:off x="6066359" y="2350831"/>
            <a:ext cx="428409" cy="424282"/>
            <a:chOff x="3860250" y="1427025"/>
            <a:chExt cx="487900" cy="4832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9" name="Google Shape;6347;p58">
              <a:extLst>
                <a:ext uri="{FF2B5EF4-FFF2-40B4-BE49-F238E27FC236}">
                  <a16:creationId xmlns:a16="http://schemas.microsoft.com/office/drawing/2014/main" id="{9833AD3A-00F8-482D-E307-FE0A1729BC5A}"/>
                </a:ext>
              </a:extLst>
            </p:cNvPr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30" name="Google Shape;6348;p58">
              <a:extLst>
                <a:ext uri="{FF2B5EF4-FFF2-40B4-BE49-F238E27FC236}">
                  <a16:creationId xmlns:a16="http://schemas.microsoft.com/office/drawing/2014/main" id="{9E633EC6-207D-713D-1FA1-B778FE6489A7}"/>
                </a:ext>
              </a:extLst>
            </p:cNvPr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31" name="Google Shape;6349;p58">
              <a:extLst>
                <a:ext uri="{FF2B5EF4-FFF2-40B4-BE49-F238E27FC236}">
                  <a16:creationId xmlns:a16="http://schemas.microsoft.com/office/drawing/2014/main" id="{A4771EAE-00F5-6E3A-E072-7DC2F09DE02F}"/>
                </a:ext>
              </a:extLst>
            </p:cNvPr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rgbClr val="435D74"/>
                </a:solidFill>
              </a:endParaRPr>
            </a:p>
          </p:txBody>
        </p:sp>
      </p:grpSp>
      <p:pic>
        <p:nvPicPr>
          <p:cNvPr id="32" name="Imagen 31">
            <a:extLst>
              <a:ext uri="{FF2B5EF4-FFF2-40B4-BE49-F238E27FC236}">
                <a16:creationId xmlns:a16="http://schemas.microsoft.com/office/drawing/2014/main" id="{551BA55A-8F32-F916-6615-DD0E5F891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477" y="1885597"/>
            <a:ext cx="1150285" cy="1154513"/>
          </a:xfrm>
          <a:prstGeom prst="rect">
            <a:avLst/>
          </a:prstGeom>
        </p:spPr>
      </p:pic>
      <p:sp>
        <p:nvSpPr>
          <p:cNvPr id="33" name="Google Shape;1603;p40">
            <a:extLst>
              <a:ext uri="{FF2B5EF4-FFF2-40B4-BE49-F238E27FC236}">
                <a16:creationId xmlns:a16="http://schemas.microsoft.com/office/drawing/2014/main" id="{3ADAEFB5-76FF-F1F5-DC14-66D5A09B78C0}"/>
              </a:ext>
            </a:extLst>
          </p:cNvPr>
          <p:cNvSpPr txBox="1"/>
          <p:nvPr/>
        </p:nvSpPr>
        <p:spPr>
          <a:xfrm>
            <a:off x="7553729" y="1609780"/>
            <a:ext cx="5009562" cy="20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r>
              <a:rPr lang="en-US" sz="1400" dirty="0"/>
              <a:t>https://www.instagram.com/helcontador/ 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 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17C4C327-06A0-FE71-BC50-282551C4E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6657" y="153241"/>
            <a:ext cx="1180105" cy="1175876"/>
          </a:xfrm>
          <a:prstGeom prst="rect">
            <a:avLst/>
          </a:prstGeom>
        </p:spPr>
      </p:pic>
      <p:sp>
        <p:nvSpPr>
          <p:cNvPr id="35" name="Rectangle: Diagonal Corners Snipped 13">
            <a:extLst>
              <a:ext uri="{FF2B5EF4-FFF2-40B4-BE49-F238E27FC236}">
                <a16:creationId xmlns:a16="http://schemas.microsoft.com/office/drawing/2014/main" id="{FBC8C63D-CC98-0D7F-A989-24294141FB0E}"/>
              </a:ext>
            </a:extLst>
          </p:cNvPr>
          <p:cNvSpPr/>
          <p:nvPr/>
        </p:nvSpPr>
        <p:spPr>
          <a:xfrm>
            <a:off x="5860540" y="410676"/>
            <a:ext cx="785426" cy="785426"/>
          </a:xfrm>
          <a:prstGeom prst="snip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6" name="Google Shape;6346;p58">
            <a:extLst>
              <a:ext uri="{FF2B5EF4-FFF2-40B4-BE49-F238E27FC236}">
                <a16:creationId xmlns:a16="http://schemas.microsoft.com/office/drawing/2014/main" id="{4529808C-439C-9FF8-826C-85080FA39388}"/>
              </a:ext>
            </a:extLst>
          </p:cNvPr>
          <p:cNvGrpSpPr/>
          <p:nvPr/>
        </p:nvGrpSpPr>
        <p:grpSpPr>
          <a:xfrm>
            <a:off x="6012158" y="591248"/>
            <a:ext cx="428409" cy="424282"/>
            <a:chOff x="3860250" y="1427025"/>
            <a:chExt cx="487900" cy="4832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7" name="Google Shape;6347;p58">
              <a:extLst>
                <a:ext uri="{FF2B5EF4-FFF2-40B4-BE49-F238E27FC236}">
                  <a16:creationId xmlns:a16="http://schemas.microsoft.com/office/drawing/2014/main" id="{09E40815-F3A9-9916-6516-E906883AE307}"/>
                </a:ext>
              </a:extLst>
            </p:cNvPr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38" name="Google Shape;6348;p58">
              <a:extLst>
                <a:ext uri="{FF2B5EF4-FFF2-40B4-BE49-F238E27FC236}">
                  <a16:creationId xmlns:a16="http://schemas.microsoft.com/office/drawing/2014/main" id="{78828DC9-7F36-A277-2836-CE3E3E526796}"/>
                </a:ext>
              </a:extLst>
            </p:cNvPr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rgbClr val="435D74"/>
                </a:solidFill>
              </a:endParaRPr>
            </a:p>
          </p:txBody>
        </p:sp>
        <p:sp>
          <p:nvSpPr>
            <p:cNvPr id="39" name="Google Shape;6349;p58">
              <a:extLst>
                <a:ext uri="{FF2B5EF4-FFF2-40B4-BE49-F238E27FC236}">
                  <a16:creationId xmlns:a16="http://schemas.microsoft.com/office/drawing/2014/main" id="{9A55E948-0136-DB2E-86D4-321AE3B6CE6B}"/>
                </a:ext>
              </a:extLst>
            </p:cNvPr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8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lobal Power Platform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63dc2d4-9990-48de-9593-97e4a854a45f">
      <Terms xmlns="http://schemas.microsoft.com/office/infopath/2007/PartnerControls"/>
    </lcf76f155ced4ddcb4097134ff3c332f>
    <TaxCatchAll xmlns="563ab91c-d08d-4c33-9871-4cc4e409eaf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50FF3EF90365045B0C765F32BE82F47" ma:contentTypeVersion="12" ma:contentTypeDescription="Crear nuevo documento." ma:contentTypeScope="" ma:versionID="ab5e4a40d292c40b0c20ab9b5a7b7ead">
  <xsd:schema xmlns:xsd="http://www.w3.org/2001/XMLSchema" xmlns:xs="http://www.w3.org/2001/XMLSchema" xmlns:p="http://schemas.microsoft.com/office/2006/metadata/properties" xmlns:ns2="863dc2d4-9990-48de-9593-97e4a854a45f" xmlns:ns3="563ab91c-d08d-4c33-9871-4cc4e409eafa" targetNamespace="http://schemas.microsoft.com/office/2006/metadata/properties" ma:root="true" ma:fieldsID="1acb7bcc4bc7f667b23a4281d6408aa3" ns2:_="" ns3:_="">
    <xsd:import namespace="863dc2d4-9990-48de-9593-97e4a854a45f"/>
    <xsd:import namespace="563ab91c-d08d-4c33-9871-4cc4e409e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dc2d4-9990-48de-9593-97e4a854a4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8ca3e406-81ba-4efa-b23b-ea891bb11d9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ab91c-d08d-4c33-9871-4cc4e409eaf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d624c55-55c1-45a0-a895-093290f10ed4}" ma:internalName="TaxCatchAll" ma:showField="CatchAllData" ma:web="563ab91c-d08d-4c33-9871-4cc4e409ea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9D9475-1AE1-45C8-B1D4-023D14BDD6BB}">
  <ds:schemaRefs>
    <ds:schemaRef ds:uri="http://schemas.microsoft.com/office/2006/metadata/properties"/>
    <ds:schemaRef ds:uri="http://schemas.microsoft.com/office/infopath/2007/PartnerControls"/>
    <ds:schemaRef ds:uri="863dc2d4-9990-48de-9593-97e4a854a45f"/>
    <ds:schemaRef ds:uri="563ab91c-d08d-4c33-9871-4cc4e409eafa"/>
  </ds:schemaRefs>
</ds:datastoreItem>
</file>

<file path=customXml/itemProps2.xml><?xml version="1.0" encoding="utf-8"?>
<ds:datastoreItem xmlns:ds="http://schemas.openxmlformats.org/officeDocument/2006/customXml" ds:itemID="{EED01A0D-88BE-4FA6-8586-487149ED62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D65EC2-566D-403A-BD05-D4C442C8D7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3dc2d4-9990-48de-9593-97e4a854a45f"/>
    <ds:schemaRef ds:uri="563ab91c-d08d-4c33-9871-4cc4e409ea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466</Words>
  <Application>Microsoft Office PowerPoint</Application>
  <PresentationFormat>Panorámica</PresentationFormat>
  <Paragraphs>48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Josefin Slab</vt:lpstr>
      <vt:lpstr>Oswald</vt:lpstr>
      <vt:lpstr>Tema de Office</vt:lpstr>
      <vt:lpstr>Presentación de PowerPoint</vt:lpstr>
      <vt:lpstr>Presentación de PowerPoint</vt:lpstr>
      <vt:lpstr>Resumen de perfil</vt:lpstr>
      <vt:lpstr>Presentación de PowerPoint</vt:lpstr>
      <vt:lpstr>Descarga el material gratis</vt:lpstr>
      <vt:lpstr>Tabla de contenido</vt:lpstr>
      <vt:lpstr>Análisis de inventario ABC</vt:lpstr>
      <vt:lpstr>Clasificación de categorías</vt:lpstr>
      <vt:lpstr>Redes Sociales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Álvaro Ignacio Rodríguez Lasso</dc:creator>
  <cp:lastModifiedBy>Hector Jesus Lafont Vasquez</cp:lastModifiedBy>
  <cp:revision>101</cp:revision>
  <dcterms:created xsi:type="dcterms:W3CDTF">2023-06-14T01:28:16Z</dcterms:created>
  <dcterms:modified xsi:type="dcterms:W3CDTF">2025-02-21T03:59:52Z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0x010100850FF3EF90365045B0C765F32BE82F47</vt:lpwstr>
  </property>
  <property fmtid="{D5CDD505-2E9C-101B-9397-08002B2CF9AE}" pid="3" name="MediaServiceImageTags">
    <vt:lpwstr/>
  </property>
</Properties>
</file>